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5020" r:id="rId2"/>
    <p:sldId id="4991" r:id="rId3"/>
    <p:sldId id="5010" r:id="rId4"/>
    <p:sldId id="4880" r:id="rId5"/>
    <p:sldId id="4971" r:id="rId6"/>
    <p:sldId id="4892" r:id="rId7"/>
    <p:sldId id="4883" r:id="rId8"/>
    <p:sldId id="4994" r:id="rId9"/>
    <p:sldId id="4936" r:id="rId10"/>
    <p:sldId id="4992" r:id="rId11"/>
    <p:sldId id="4995" r:id="rId12"/>
    <p:sldId id="4998" r:id="rId13"/>
    <p:sldId id="5012" r:id="rId14"/>
    <p:sldId id="5013" r:id="rId15"/>
    <p:sldId id="4988" r:id="rId16"/>
    <p:sldId id="4979" r:id="rId17"/>
    <p:sldId id="4978" r:id="rId18"/>
    <p:sldId id="5008" r:id="rId19"/>
    <p:sldId id="4984" r:id="rId20"/>
    <p:sldId id="4973" r:id="rId21"/>
    <p:sldId id="5000" r:id="rId22"/>
    <p:sldId id="4974" r:id="rId23"/>
    <p:sldId id="4941" r:id="rId24"/>
    <p:sldId id="4942" r:id="rId25"/>
    <p:sldId id="4890" r:id="rId26"/>
    <p:sldId id="4943" r:id="rId27"/>
    <p:sldId id="4944" r:id="rId28"/>
    <p:sldId id="4948" r:id="rId29"/>
    <p:sldId id="4932" r:id="rId30"/>
    <p:sldId id="4894" r:id="rId31"/>
    <p:sldId id="4898" r:id="rId32"/>
    <p:sldId id="4899" r:id="rId33"/>
    <p:sldId id="5001" r:id="rId34"/>
    <p:sldId id="4901" r:id="rId35"/>
    <p:sldId id="4909" r:id="rId36"/>
    <p:sldId id="4910" r:id="rId37"/>
    <p:sldId id="4917" r:id="rId38"/>
    <p:sldId id="4918" r:id="rId39"/>
    <p:sldId id="4919" r:id="rId40"/>
    <p:sldId id="4920" r:id="rId41"/>
    <p:sldId id="4931" r:id="rId42"/>
    <p:sldId id="5004" r:id="rId43"/>
    <p:sldId id="5005" r:id="rId44"/>
    <p:sldId id="5006" r:id="rId45"/>
    <p:sldId id="5015" r:id="rId46"/>
    <p:sldId id="5016" r:id="rId47"/>
    <p:sldId id="5018" r:id="rId48"/>
    <p:sldId id="5014" r:id="rId49"/>
    <p:sldId id="4989" r:id="rId50"/>
    <p:sldId id="4990" r:id="rId51"/>
    <p:sldId id="4996" r:id="rId52"/>
    <p:sldId id="5003" r:id="rId53"/>
    <p:sldId id="4893" r:id="rId54"/>
    <p:sldId id="4976" r:id="rId55"/>
  </p:sldIdLst>
  <p:sldSz cx="9144000" cy="6858000" type="screen4x3"/>
  <p:notesSz cx="7010400" cy="9296400"/>
  <p:defaultTextStyle>
    <a:defPPr>
      <a:defRPr lang="en-US"/>
    </a:defPPr>
    <a:lvl1pPr algn="ctr" rtl="0" fontAlgn="base">
      <a:spcBef>
        <a:spcPct val="0"/>
      </a:spcBef>
      <a:spcAft>
        <a:spcPct val="0"/>
      </a:spcAft>
      <a:defRPr sz="1100" kern="1200">
        <a:solidFill>
          <a:schemeClr val="tx1"/>
        </a:solidFill>
        <a:latin typeface="Arial" pitchFamily="34" charset="0"/>
        <a:ea typeface="+mn-ea"/>
        <a:cs typeface="+mn-cs"/>
      </a:defRPr>
    </a:lvl1pPr>
    <a:lvl2pPr marL="457200" algn="ctr" rtl="0" fontAlgn="base">
      <a:spcBef>
        <a:spcPct val="0"/>
      </a:spcBef>
      <a:spcAft>
        <a:spcPct val="0"/>
      </a:spcAft>
      <a:defRPr sz="1100" kern="1200">
        <a:solidFill>
          <a:schemeClr val="tx1"/>
        </a:solidFill>
        <a:latin typeface="Arial" pitchFamily="34" charset="0"/>
        <a:ea typeface="+mn-ea"/>
        <a:cs typeface="+mn-cs"/>
      </a:defRPr>
    </a:lvl2pPr>
    <a:lvl3pPr marL="914400" algn="ctr" rtl="0" fontAlgn="base">
      <a:spcBef>
        <a:spcPct val="0"/>
      </a:spcBef>
      <a:spcAft>
        <a:spcPct val="0"/>
      </a:spcAft>
      <a:defRPr sz="1100" kern="1200">
        <a:solidFill>
          <a:schemeClr val="tx1"/>
        </a:solidFill>
        <a:latin typeface="Arial" pitchFamily="34" charset="0"/>
        <a:ea typeface="+mn-ea"/>
        <a:cs typeface="+mn-cs"/>
      </a:defRPr>
    </a:lvl3pPr>
    <a:lvl4pPr marL="1371600" algn="ctr" rtl="0" fontAlgn="base">
      <a:spcBef>
        <a:spcPct val="0"/>
      </a:spcBef>
      <a:spcAft>
        <a:spcPct val="0"/>
      </a:spcAft>
      <a:defRPr sz="1100" kern="1200">
        <a:solidFill>
          <a:schemeClr val="tx1"/>
        </a:solidFill>
        <a:latin typeface="Arial" pitchFamily="34" charset="0"/>
        <a:ea typeface="+mn-ea"/>
        <a:cs typeface="+mn-cs"/>
      </a:defRPr>
    </a:lvl4pPr>
    <a:lvl5pPr marL="1828800" algn="ctr" rtl="0" fontAlgn="base">
      <a:spcBef>
        <a:spcPct val="0"/>
      </a:spcBef>
      <a:spcAft>
        <a:spcPct val="0"/>
      </a:spcAft>
      <a:defRPr sz="1100" kern="1200">
        <a:solidFill>
          <a:schemeClr val="tx1"/>
        </a:solidFill>
        <a:latin typeface="Arial" pitchFamily="34" charset="0"/>
        <a:ea typeface="+mn-ea"/>
        <a:cs typeface="+mn-cs"/>
      </a:defRPr>
    </a:lvl5pPr>
    <a:lvl6pPr marL="2286000" algn="l" defTabSz="914400" rtl="0" eaLnBrk="1" latinLnBrk="0" hangingPunct="1">
      <a:defRPr sz="1100" kern="1200">
        <a:solidFill>
          <a:schemeClr val="tx1"/>
        </a:solidFill>
        <a:latin typeface="Arial" pitchFamily="34" charset="0"/>
        <a:ea typeface="+mn-ea"/>
        <a:cs typeface="+mn-cs"/>
      </a:defRPr>
    </a:lvl6pPr>
    <a:lvl7pPr marL="2743200" algn="l" defTabSz="914400" rtl="0" eaLnBrk="1" latinLnBrk="0" hangingPunct="1">
      <a:defRPr sz="1100" kern="1200">
        <a:solidFill>
          <a:schemeClr val="tx1"/>
        </a:solidFill>
        <a:latin typeface="Arial" pitchFamily="34" charset="0"/>
        <a:ea typeface="+mn-ea"/>
        <a:cs typeface="+mn-cs"/>
      </a:defRPr>
    </a:lvl7pPr>
    <a:lvl8pPr marL="3200400" algn="l" defTabSz="914400" rtl="0" eaLnBrk="1" latinLnBrk="0" hangingPunct="1">
      <a:defRPr sz="1100" kern="1200">
        <a:solidFill>
          <a:schemeClr val="tx1"/>
        </a:solidFill>
        <a:latin typeface="Arial" pitchFamily="34" charset="0"/>
        <a:ea typeface="+mn-ea"/>
        <a:cs typeface="+mn-cs"/>
      </a:defRPr>
    </a:lvl8pPr>
    <a:lvl9pPr marL="3657600" algn="l" defTabSz="914400" rtl="0" eaLnBrk="1" latinLnBrk="0" hangingPunct="1">
      <a:defRPr sz="11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solt.t.stockinger.m" initials="z" lastIdx="1" clrIdx="0"/>
  <p:cmAuthor id="1" name="Deborah" initials="D" lastIdx="2" clrIdx="1">
    <p:extLst>
      <p:ext uri="{19B8F6BF-5375-455C-9EA6-DF929625EA0E}">
        <p15:presenceInfo xmlns:p15="http://schemas.microsoft.com/office/powerpoint/2012/main" userId="688b67076bd8ef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E40"/>
    <a:srgbClr val="A4660C"/>
    <a:srgbClr val="DEA900"/>
    <a:srgbClr val="FFEBAB"/>
    <a:srgbClr val="FFDC6D"/>
    <a:srgbClr val="FF3300"/>
    <a:srgbClr val="F8FE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01" autoAdjust="0"/>
    <p:restoredTop sz="86383" autoAdjust="0"/>
  </p:normalViewPr>
  <p:slideViewPr>
    <p:cSldViewPr>
      <p:cViewPr varScale="1">
        <p:scale>
          <a:sx n="58" d="100"/>
          <a:sy n="58" d="100"/>
        </p:scale>
        <p:origin x="8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6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l" defTabSz="915988">
              <a:defRPr sz="1200">
                <a:latin typeface="Arial" charset="0"/>
              </a:defRPr>
            </a:lvl1pPr>
          </a:lstStyle>
          <a:p>
            <a:pPr>
              <a:defRPr/>
            </a:pPr>
            <a:endParaRPr lang="en-US"/>
          </a:p>
        </p:txBody>
      </p:sp>
      <p:sp>
        <p:nvSpPr>
          <p:cNvPr id="104451"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Arial" charset="0"/>
              </a:defRPr>
            </a:lvl1pPr>
          </a:lstStyle>
          <a:p>
            <a:pPr>
              <a:defRPr/>
            </a:pPr>
            <a:endParaRPr lang="en-US"/>
          </a:p>
        </p:txBody>
      </p:sp>
      <p:sp>
        <p:nvSpPr>
          <p:cNvPr id="104452"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l" defTabSz="915988">
              <a:defRPr sz="1200">
                <a:latin typeface="Arial" charset="0"/>
              </a:defRPr>
            </a:lvl1pPr>
          </a:lstStyle>
          <a:p>
            <a:pPr>
              <a:defRPr/>
            </a:pPr>
            <a:endParaRPr lang="en-US"/>
          </a:p>
        </p:txBody>
      </p:sp>
      <p:sp>
        <p:nvSpPr>
          <p:cNvPr id="104453"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Arial" charset="0"/>
              </a:defRPr>
            </a:lvl1pPr>
          </a:lstStyle>
          <a:p>
            <a:pPr>
              <a:defRPr/>
            </a:pPr>
            <a:fld id="{69EBAFBB-B6B3-40B3-8BA7-D5E5B2768D3E}" type="slidenum">
              <a:rPr lang="en-US"/>
              <a:pPr>
                <a:defRPr/>
              </a:pPr>
              <a:t>‹#›</a:t>
            </a:fld>
            <a:endParaRPr lang="en-US"/>
          </a:p>
        </p:txBody>
      </p:sp>
    </p:spTree>
    <p:extLst>
      <p:ext uri="{BB962C8B-B14F-4D97-AF65-F5344CB8AC3E}">
        <p14:creationId xmlns:p14="http://schemas.microsoft.com/office/powerpoint/2010/main" val="3221590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8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l" defTabSz="915988">
              <a:defRPr sz="1200">
                <a:latin typeface="Arial" charset="0"/>
              </a:defRPr>
            </a:lvl1pPr>
          </a:lstStyle>
          <a:p>
            <a:pPr>
              <a:defRPr/>
            </a:pPr>
            <a:endParaRPr lang="en-US"/>
          </a:p>
        </p:txBody>
      </p:sp>
      <p:sp>
        <p:nvSpPr>
          <p:cNvPr id="327683"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Arial" charset="0"/>
              </a:defRPr>
            </a:lvl1pPr>
          </a:lstStyle>
          <a:p>
            <a:pPr>
              <a:defRPr/>
            </a:pPr>
            <a:endParaRPr lang="en-US"/>
          </a:p>
        </p:txBody>
      </p:sp>
      <p:sp>
        <p:nvSpPr>
          <p:cNvPr id="163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276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686"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l" defTabSz="915988">
              <a:defRPr sz="1200">
                <a:latin typeface="Arial" charset="0"/>
              </a:defRPr>
            </a:lvl1pPr>
          </a:lstStyle>
          <a:p>
            <a:pPr>
              <a:defRPr/>
            </a:pPr>
            <a:endParaRPr lang="en-US"/>
          </a:p>
        </p:txBody>
      </p:sp>
      <p:sp>
        <p:nvSpPr>
          <p:cNvPr id="327687"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Arial" charset="0"/>
              </a:defRPr>
            </a:lvl1pPr>
          </a:lstStyle>
          <a:p>
            <a:pPr>
              <a:defRPr/>
            </a:pPr>
            <a:fld id="{55DC3964-3C8B-4F74-A9C2-6A408344D54C}" type="slidenum">
              <a:rPr lang="en-US"/>
              <a:pPr>
                <a:defRPr/>
              </a:pPr>
              <a:t>‹#›</a:t>
            </a:fld>
            <a:endParaRPr lang="en-US"/>
          </a:p>
        </p:txBody>
      </p:sp>
    </p:spTree>
    <p:extLst>
      <p:ext uri="{BB962C8B-B14F-4D97-AF65-F5344CB8AC3E}">
        <p14:creationId xmlns:p14="http://schemas.microsoft.com/office/powerpoint/2010/main" val="75177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1</a:t>
            </a:fld>
            <a:endParaRPr lang="en-US" dirty="0"/>
          </a:p>
        </p:txBody>
      </p:sp>
    </p:spTree>
    <p:extLst>
      <p:ext uri="{BB962C8B-B14F-4D97-AF65-F5344CB8AC3E}">
        <p14:creationId xmlns:p14="http://schemas.microsoft.com/office/powerpoint/2010/main" val="1418258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11</a:t>
            </a:fld>
            <a:endParaRPr lang="en-US" dirty="0"/>
          </a:p>
        </p:txBody>
      </p:sp>
    </p:spTree>
    <p:extLst>
      <p:ext uri="{BB962C8B-B14F-4D97-AF65-F5344CB8AC3E}">
        <p14:creationId xmlns:p14="http://schemas.microsoft.com/office/powerpoint/2010/main" val="227296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12</a:t>
            </a:fld>
            <a:endParaRPr lang="en-US" dirty="0"/>
          </a:p>
        </p:txBody>
      </p:sp>
    </p:spTree>
    <p:extLst>
      <p:ext uri="{BB962C8B-B14F-4D97-AF65-F5344CB8AC3E}">
        <p14:creationId xmlns:p14="http://schemas.microsoft.com/office/powerpoint/2010/main" val="227296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15</a:t>
            </a:fld>
            <a:endParaRPr lang="en-US" dirty="0"/>
          </a:p>
        </p:txBody>
      </p:sp>
    </p:spTree>
    <p:extLst>
      <p:ext uri="{BB962C8B-B14F-4D97-AF65-F5344CB8AC3E}">
        <p14:creationId xmlns:p14="http://schemas.microsoft.com/office/powerpoint/2010/main" val="4164119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16</a:t>
            </a:fld>
            <a:endParaRPr lang="en-US" dirty="0"/>
          </a:p>
        </p:txBody>
      </p:sp>
    </p:spTree>
    <p:extLst>
      <p:ext uri="{BB962C8B-B14F-4D97-AF65-F5344CB8AC3E}">
        <p14:creationId xmlns:p14="http://schemas.microsoft.com/office/powerpoint/2010/main" val="2908940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17</a:t>
            </a:fld>
            <a:endParaRPr lang="en-US" dirty="0"/>
          </a:p>
        </p:txBody>
      </p:sp>
    </p:spTree>
    <p:extLst>
      <p:ext uri="{BB962C8B-B14F-4D97-AF65-F5344CB8AC3E}">
        <p14:creationId xmlns:p14="http://schemas.microsoft.com/office/powerpoint/2010/main" val="38399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18</a:t>
            </a:fld>
            <a:endParaRPr lang="en-US" dirty="0"/>
          </a:p>
        </p:txBody>
      </p:sp>
    </p:spTree>
    <p:extLst>
      <p:ext uri="{BB962C8B-B14F-4D97-AF65-F5344CB8AC3E}">
        <p14:creationId xmlns:p14="http://schemas.microsoft.com/office/powerpoint/2010/main" val="1699370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20</a:t>
            </a:fld>
            <a:endParaRPr lang="en-US" dirty="0"/>
          </a:p>
        </p:txBody>
      </p:sp>
    </p:spTree>
    <p:extLst>
      <p:ext uri="{BB962C8B-B14F-4D97-AF65-F5344CB8AC3E}">
        <p14:creationId xmlns:p14="http://schemas.microsoft.com/office/powerpoint/2010/main" val="616768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Tourniquet  - YES</a:t>
            </a:r>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22</a:t>
            </a:fld>
            <a:endParaRPr lang="en-US" dirty="0"/>
          </a:p>
        </p:txBody>
      </p:sp>
    </p:spTree>
    <p:extLst>
      <p:ext uri="{BB962C8B-B14F-4D97-AF65-F5344CB8AC3E}">
        <p14:creationId xmlns:p14="http://schemas.microsoft.com/office/powerpoint/2010/main" val="3021206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NO</a:t>
            </a:r>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23</a:t>
            </a:fld>
            <a:endParaRPr lang="en-US" dirty="0"/>
          </a:p>
        </p:txBody>
      </p:sp>
    </p:spTree>
    <p:extLst>
      <p:ext uri="{BB962C8B-B14F-4D97-AF65-F5344CB8AC3E}">
        <p14:creationId xmlns:p14="http://schemas.microsoft.com/office/powerpoint/2010/main" val="1987086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NO</a:t>
            </a:r>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24</a:t>
            </a:fld>
            <a:endParaRPr lang="en-US" dirty="0"/>
          </a:p>
        </p:txBody>
      </p:sp>
    </p:spTree>
    <p:extLst>
      <p:ext uri="{BB962C8B-B14F-4D97-AF65-F5344CB8AC3E}">
        <p14:creationId xmlns:p14="http://schemas.microsoft.com/office/powerpoint/2010/main" val="366159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3</a:t>
            </a:fld>
            <a:endParaRPr lang="en-US" dirty="0"/>
          </a:p>
        </p:txBody>
      </p:sp>
    </p:spTree>
    <p:extLst>
      <p:ext uri="{BB962C8B-B14F-4D97-AF65-F5344CB8AC3E}">
        <p14:creationId xmlns:p14="http://schemas.microsoft.com/office/powerpoint/2010/main" val="1244072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NO</a:t>
            </a:r>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25</a:t>
            </a:fld>
            <a:endParaRPr lang="en-US" dirty="0"/>
          </a:p>
        </p:txBody>
      </p:sp>
    </p:spTree>
    <p:extLst>
      <p:ext uri="{BB962C8B-B14F-4D97-AF65-F5344CB8AC3E}">
        <p14:creationId xmlns:p14="http://schemas.microsoft.com/office/powerpoint/2010/main" val="3010749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NO</a:t>
            </a:r>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26</a:t>
            </a:fld>
            <a:endParaRPr lang="en-US" dirty="0"/>
          </a:p>
        </p:txBody>
      </p:sp>
    </p:spTree>
    <p:extLst>
      <p:ext uri="{BB962C8B-B14F-4D97-AF65-F5344CB8AC3E}">
        <p14:creationId xmlns:p14="http://schemas.microsoft.com/office/powerpoint/2010/main" val="1337899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YES</a:t>
            </a:r>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27</a:t>
            </a:fld>
            <a:endParaRPr lang="en-US" dirty="0"/>
          </a:p>
        </p:txBody>
      </p:sp>
    </p:spTree>
    <p:extLst>
      <p:ext uri="{BB962C8B-B14F-4D97-AF65-F5344CB8AC3E}">
        <p14:creationId xmlns:p14="http://schemas.microsoft.com/office/powerpoint/2010/main" val="216119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YES</a:t>
            </a:r>
          </a:p>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28</a:t>
            </a:fld>
            <a:endParaRPr lang="en-US" dirty="0"/>
          </a:p>
        </p:txBody>
      </p:sp>
    </p:spTree>
    <p:extLst>
      <p:ext uri="{BB962C8B-B14F-4D97-AF65-F5344CB8AC3E}">
        <p14:creationId xmlns:p14="http://schemas.microsoft.com/office/powerpoint/2010/main" val="372095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NO</a:t>
            </a:r>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29</a:t>
            </a:fld>
            <a:endParaRPr lang="en-US" dirty="0"/>
          </a:p>
        </p:txBody>
      </p:sp>
    </p:spTree>
    <p:extLst>
      <p:ext uri="{BB962C8B-B14F-4D97-AF65-F5344CB8AC3E}">
        <p14:creationId xmlns:p14="http://schemas.microsoft.com/office/powerpoint/2010/main" val="3551599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YES</a:t>
            </a:r>
          </a:p>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30</a:t>
            </a:fld>
            <a:endParaRPr lang="en-US" dirty="0"/>
          </a:p>
        </p:txBody>
      </p:sp>
    </p:spTree>
    <p:extLst>
      <p:ext uri="{BB962C8B-B14F-4D97-AF65-F5344CB8AC3E}">
        <p14:creationId xmlns:p14="http://schemas.microsoft.com/office/powerpoint/2010/main" val="2909854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NO</a:t>
            </a:r>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31</a:t>
            </a:fld>
            <a:endParaRPr lang="en-US" dirty="0"/>
          </a:p>
        </p:txBody>
      </p:sp>
    </p:spTree>
    <p:extLst>
      <p:ext uri="{BB962C8B-B14F-4D97-AF65-F5344CB8AC3E}">
        <p14:creationId xmlns:p14="http://schemas.microsoft.com/office/powerpoint/2010/main" val="2909854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YES</a:t>
            </a:r>
          </a:p>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32</a:t>
            </a:fld>
            <a:endParaRPr lang="en-US" dirty="0"/>
          </a:p>
        </p:txBody>
      </p:sp>
    </p:spTree>
    <p:extLst>
      <p:ext uri="{BB962C8B-B14F-4D97-AF65-F5344CB8AC3E}">
        <p14:creationId xmlns:p14="http://schemas.microsoft.com/office/powerpoint/2010/main" val="2909854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NO</a:t>
            </a:r>
          </a:p>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33</a:t>
            </a:fld>
            <a:endParaRPr lang="en-US" dirty="0"/>
          </a:p>
        </p:txBody>
      </p:sp>
    </p:spTree>
    <p:extLst>
      <p:ext uri="{BB962C8B-B14F-4D97-AF65-F5344CB8AC3E}">
        <p14:creationId xmlns:p14="http://schemas.microsoft.com/office/powerpoint/2010/main" val="2909854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NO</a:t>
            </a:r>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34</a:t>
            </a:fld>
            <a:endParaRPr lang="en-US" dirty="0"/>
          </a:p>
        </p:txBody>
      </p:sp>
    </p:spTree>
    <p:extLst>
      <p:ext uri="{BB962C8B-B14F-4D97-AF65-F5344CB8AC3E}">
        <p14:creationId xmlns:p14="http://schemas.microsoft.com/office/powerpoint/2010/main" val="267829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4</a:t>
            </a:fld>
            <a:endParaRPr lang="en-US" dirty="0"/>
          </a:p>
        </p:txBody>
      </p:sp>
    </p:spTree>
    <p:extLst>
      <p:ext uri="{BB962C8B-B14F-4D97-AF65-F5344CB8AC3E}">
        <p14:creationId xmlns:p14="http://schemas.microsoft.com/office/powerpoint/2010/main" val="531725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YES</a:t>
            </a:r>
          </a:p>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35</a:t>
            </a:fld>
            <a:endParaRPr lang="en-US" dirty="0"/>
          </a:p>
        </p:txBody>
      </p:sp>
    </p:spTree>
    <p:extLst>
      <p:ext uri="{BB962C8B-B14F-4D97-AF65-F5344CB8AC3E}">
        <p14:creationId xmlns:p14="http://schemas.microsoft.com/office/powerpoint/2010/main" val="2909854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YES</a:t>
            </a:r>
          </a:p>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36</a:t>
            </a:fld>
            <a:endParaRPr lang="en-US" dirty="0"/>
          </a:p>
        </p:txBody>
      </p:sp>
    </p:spTree>
    <p:extLst>
      <p:ext uri="{BB962C8B-B14F-4D97-AF65-F5344CB8AC3E}">
        <p14:creationId xmlns:p14="http://schemas.microsoft.com/office/powerpoint/2010/main" val="2909854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NO</a:t>
            </a:r>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37</a:t>
            </a:fld>
            <a:endParaRPr lang="en-US" dirty="0"/>
          </a:p>
        </p:txBody>
      </p:sp>
    </p:spTree>
    <p:extLst>
      <p:ext uri="{BB962C8B-B14F-4D97-AF65-F5344CB8AC3E}">
        <p14:creationId xmlns:p14="http://schemas.microsoft.com/office/powerpoint/2010/main" val="1858224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YES</a:t>
            </a:r>
          </a:p>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38</a:t>
            </a:fld>
            <a:endParaRPr lang="en-US" dirty="0"/>
          </a:p>
        </p:txBody>
      </p:sp>
    </p:spTree>
    <p:extLst>
      <p:ext uri="{BB962C8B-B14F-4D97-AF65-F5344CB8AC3E}">
        <p14:creationId xmlns:p14="http://schemas.microsoft.com/office/powerpoint/2010/main" val="2909854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YES</a:t>
            </a:r>
          </a:p>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39</a:t>
            </a:fld>
            <a:endParaRPr lang="en-US" dirty="0"/>
          </a:p>
        </p:txBody>
      </p:sp>
    </p:spTree>
    <p:extLst>
      <p:ext uri="{BB962C8B-B14F-4D97-AF65-F5344CB8AC3E}">
        <p14:creationId xmlns:p14="http://schemas.microsoft.com/office/powerpoint/2010/main" val="2909854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NO</a:t>
            </a:r>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40</a:t>
            </a:fld>
            <a:endParaRPr lang="en-US" dirty="0"/>
          </a:p>
        </p:txBody>
      </p:sp>
    </p:spTree>
    <p:extLst>
      <p:ext uri="{BB962C8B-B14F-4D97-AF65-F5344CB8AC3E}">
        <p14:creationId xmlns:p14="http://schemas.microsoft.com/office/powerpoint/2010/main" val="2909854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NO</a:t>
            </a:r>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41</a:t>
            </a:fld>
            <a:endParaRPr lang="en-US" dirty="0"/>
          </a:p>
        </p:txBody>
      </p:sp>
    </p:spTree>
    <p:extLst>
      <p:ext uri="{BB962C8B-B14F-4D97-AF65-F5344CB8AC3E}">
        <p14:creationId xmlns:p14="http://schemas.microsoft.com/office/powerpoint/2010/main" val="2909854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YES</a:t>
            </a:r>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42</a:t>
            </a:fld>
            <a:endParaRPr lang="en-US" dirty="0"/>
          </a:p>
        </p:txBody>
      </p:sp>
    </p:spTree>
    <p:extLst>
      <p:ext uri="{BB962C8B-B14F-4D97-AF65-F5344CB8AC3E}">
        <p14:creationId xmlns:p14="http://schemas.microsoft.com/office/powerpoint/2010/main" val="2909854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NO</a:t>
            </a:r>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43</a:t>
            </a:fld>
            <a:endParaRPr lang="en-US" dirty="0"/>
          </a:p>
        </p:txBody>
      </p:sp>
    </p:spTree>
    <p:extLst>
      <p:ext uri="{BB962C8B-B14F-4D97-AF65-F5344CB8AC3E}">
        <p14:creationId xmlns:p14="http://schemas.microsoft.com/office/powerpoint/2010/main" val="2909854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NO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And yet – this arm had a tourniquet applied.</a:t>
            </a:r>
            <a:r>
              <a:rPr lang="en-US" b="1" baseline="0"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The fingertip amputation was the only wound</a:t>
            </a:r>
            <a:endParaRPr lang="en-US" b="1"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44</a:t>
            </a:fld>
            <a:endParaRPr lang="en-US" dirty="0"/>
          </a:p>
        </p:txBody>
      </p:sp>
    </p:spTree>
    <p:extLst>
      <p:ext uri="{BB962C8B-B14F-4D97-AF65-F5344CB8AC3E}">
        <p14:creationId xmlns:p14="http://schemas.microsoft.com/office/powerpoint/2010/main" val="290985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5</a:t>
            </a:fld>
            <a:endParaRPr lang="en-US" dirty="0"/>
          </a:p>
        </p:txBody>
      </p:sp>
    </p:spTree>
    <p:extLst>
      <p:ext uri="{BB962C8B-B14F-4D97-AF65-F5344CB8AC3E}">
        <p14:creationId xmlns:p14="http://schemas.microsoft.com/office/powerpoint/2010/main" val="2783889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NO</a:t>
            </a:r>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45</a:t>
            </a:fld>
            <a:endParaRPr lang="en-US" dirty="0"/>
          </a:p>
        </p:txBody>
      </p:sp>
    </p:spTree>
    <p:extLst>
      <p:ext uri="{BB962C8B-B14F-4D97-AF65-F5344CB8AC3E}">
        <p14:creationId xmlns:p14="http://schemas.microsoft.com/office/powerpoint/2010/main" val="2909854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Tourniquet  - YES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Major</a:t>
            </a:r>
            <a:r>
              <a:rPr lang="en-US" b="1" baseline="0" dirty="0"/>
              <a:t> Traumatic Amputation</a:t>
            </a:r>
            <a:endParaRPr lang="en-US" b="1"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46</a:t>
            </a:fld>
            <a:endParaRPr lang="en-US" dirty="0"/>
          </a:p>
        </p:txBody>
      </p:sp>
    </p:spTree>
    <p:extLst>
      <p:ext uri="{BB962C8B-B14F-4D97-AF65-F5344CB8AC3E}">
        <p14:creationId xmlns:p14="http://schemas.microsoft.com/office/powerpoint/2010/main" val="2909854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47</a:t>
            </a:fld>
            <a:endParaRPr lang="en-US" dirty="0"/>
          </a:p>
        </p:txBody>
      </p:sp>
    </p:spTree>
    <p:extLst>
      <p:ext uri="{BB962C8B-B14F-4D97-AF65-F5344CB8AC3E}">
        <p14:creationId xmlns:p14="http://schemas.microsoft.com/office/powerpoint/2010/main" val="3469075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48</a:t>
            </a:fld>
            <a:endParaRPr lang="en-US" dirty="0"/>
          </a:p>
        </p:txBody>
      </p:sp>
    </p:spTree>
    <p:extLst>
      <p:ext uri="{BB962C8B-B14F-4D97-AF65-F5344CB8AC3E}">
        <p14:creationId xmlns:p14="http://schemas.microsoft.com/office/powerpoint/2010/main" val="2272962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50</a:t>
            </a:fld>
            <a:endParaRPr lang="en-US" dirty="0"/>
          </a:p>
        </p:txBody>
      </p:sp>
    </p:spTree>
    <p:extLst>
      <p:ext uri="{BB962C8B-B14F-4D97-AF65-F5344CB8AC3E}">
        <p14:creationId xmlns:p14="http://schemas.microsoft.com/office/powerpoint/2010/main" val="3602665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51</a:t>
            </a:fld>
            <a:endParaRPr lang="en-US" dirty="0"/>
          </a:p>
        </p:txBody>
      </p:sp>
    </p:spTree>
    <p:extLst>
      <p:ext uri="{BB962C8B-B14F-4D97-AF65-F5344CB8AC3E}">
        <p14:creationId xmlns:p14="http://schemas.microsoft.com/office/powerpoint/2010/main" val="3602665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52</a:t>
            </a:fld>
            <a:endParaRPr lang="en-US" dirty="0"/>
          </a:p>
        </p:txBody>
      </p:sp>
    </p:spTree>
    <p:extLst>
      <p:ext uri="{BB962C8B-B14F-4D97-AF65-F5344CB8AC3E}">
        <p14:creationId xmlns:p14="http://schemas.microsoft.com/office/powerpoint/2010/main" val="26052194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DC3964-3C8B-4F74-A9C2-6A408344D54C}" type="slidenum">
              <a:rPr lang="en-US" smtClean="0"/>
              <a:pPr>
                <a:defRPr/>
              </a:pPr>
              <a:t>53</a:t>
            </a:fld>
            <a:endParaRPr lang="en-US" dirty="0"/>
          </a:p>
        </p:txBody>
      </p:sp>
    </p:spTree>
    <p:extLst>
      <p:ext uri="{BB962C8B-B14F-4D97-AF65-F5344CB8AC3E}">
        <p14:creationId xmlns:p14="http://schemas.microsoft.com/office/powerpoint/2010/main" val="1241862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54</a:t>
            </a:fld>
            <a:endParaRPr lang="en-US" dirty="0"/>
          </a:p>
        </p:txBody>
      </p:sp>
    </p:spTree>
    <p:extLst>
      <p:ext uri="{BB962C8B-B14F-4D97-AF65-F5344CB8AC3E}">
        <p14:creationId xmlns:p14="http://schemas.microsoft.com/office/powerpoint/2010/main" val="417391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6</a:t>
            </a:fld>
            <a:endParaRPr lang="en-US" dirty="0"/>
          </a:p>
        </p:txBody>
      </p:sp>
    </p:spTree>
    <p:extLst>
      <p:ext uri="{BB962C8B-B14F-4D97-AF65-F5344CB8AC3E}">
        <p14:creationId xmlns:p14="http://schemas.microsoft.com/office/powerpoint/2010/main" val="389085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7</a:t>
            </a:fld>
            <a:endParaRPr lang="en-US" dirty="0"/>
          </a:p>
        </p:txBody>
      </p:sp>
    </p:spTree>
    <p:extLst>
      <p:ext uri="{BB962C8B-B14F-4D97-AF65-F5344CB8AC3E}">
        <p14:creationId xmlns:p14="http://schemas.microsoft.com/office/powerpoint/2010/main" val="244164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8</a:t>
            </a:fld>
            <a:endParaRPr lang="en-US" dirty="0"/>
          </a:p>
        </p:txBody>
      </p:sp>
    </p:spTree>
    <p:extLst>
      <p:ext uri="{BB962C8B-B14F-4D97-AF65-F5344CB8AC3E}">
        <p14:creationId xmlns:p14="http://schemas.microsoft.com/office/powerpoint/2010/main" val="244164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9</a:t>
            </a:fld>
            <a:endParaRPr lang="en-US" dirty="0"/>
          </a:p>
        </p:txBody>
      </p:sp>
    </p:spTree>
    <p:extLst>
      <p:ext uri="{BB962C8B-B14F-4D97-AF65-F5344CB8AC3E}">
        <p14:creationId xmlns:p14="http://schemas.microsoft.com/office/powerpoint/2010/main" val="1500357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10</a:t>
            </a:fld>
            <a:endParaRPr lang="en-US" dirty="0"/>
          </a:p>
        </p:txBody>
      </p:sp>
    </p:spTree>
    <p:extLst>
      <p:ext uri="{BB962C8B-B14F-4D97-AF65-F5344CB8AC3E}">
        <p14:creationId xmlns:p14="http://schemas.microsoft.com/office/powerpoint/2010/main" val="2272962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EA459ED-CDBE-4782-A4DC-B4C9AF5E7912}" type="datetime5">
              <a:rPr lang="en-US" smtClean="0"/>
              <a:pPr>
                <a:defRPr/>
              </a:pPr>
              <a:t>7-Nov-24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UNCLASSIFIED</a:t>
            </a:r>
          </a:p>
        </p:txBody>
      </p:sp>
      <p:sp>
        <p:nvSpPr>
          <p:cNvPr id="6" name="Rectangle 6"/>
          <p:cNvSpPr>
            <a:spLocks noGrp="1" noChangeArrowheads="1"/>
          </p:cNvSpPr>
          <p:nvPr>
            <p:ph type="sldNum" sz="quarter" idx="12"/>
          </p:nvPr>
        </p:nvSpPr>
        <p:spPr>
          <a:ln/>
        </p:spPr>
        <p:txBody>
          <a:bodyPr/>
          <a:lstStyle>
            <a:lvl1pPr>
              <a:defRPr/>
            </a:lvl1pPr>
          </a:lstStyle>
          <a:p>
            <a:pPr>
              <a:defRPr/>
            </a:pPr>
            <a:fld id="{1DF89894-589F-4395-AB71-B22471FB239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79DE218-9CE7-493D-9989-D078FCDB4D04}" type="datetime5">
              <a:rPr lang="en-US" smtClean="0"/>
              <a:pPr>
                <a:defRPr/>
              </a:pPr>
              <a:t>7-Nov-24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UNCLASSIFIED</a:t>
            </a:r>
          </a:p>
        </p:txBody>
      </p:sp>
      <p:sp>
        <p:nvSpPr>
          <p:cNvPr id="6" name="Rectangle 6"/>
          <p:cNvSpPr>
            <a:spLocks noGrp="1" noChangeArrowheads="1"/>
          </p:cNvSpPr>
          <p:nvPr>
            <p:ph type="sldNum" sz="quarter" idx="12"/>
          </p:nvPr>
        </p:nvSpPr>
        <p:spPr>
          <a:ln/>
        </p:spPr>
        <p:txBody>
          <a:bodyPr/>
          <a:lstStyle>
            <a:lvl1pPr>
              <a:defRPr/>
            </a:lvl1pPr>
          </a:lstStyle>
          <a:p>
            <a:pPr>
              <a:defRPr/>
            </a:pPr>
            <a:fld id="{898F68FA-241E-4D3E-BB31-69F769A171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94E8193-3F92-4830-8237-19CC0E65F33B}" type="datetime5">
              <a:rPr lang="en-US" smtClean="0"/>
              <a:pPr>
                <a:defRPr/>
              </a:pPr>
              <a:t>7-Nov-24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UNCLASSIFIED</a:t>
            </a:r>
          </a:p>
        </p:txBody>
      </p:sp>
      <p:sp>
        <p:nvSpPr>
          <p:cNvPr id="6" name="Rectangle 6"/>
          <p:cNvSpPr>
            <a:spLocks noGrp="1" noChangeArrowheads="1"/>
          </p:cNvSpPr>
          <p:nvPr>
            <p:ph type="sldNum" sz="quarter" idx="12"/>
          </p:nvPr>
        </p:nvSpPr>
        <p:spPr>
          <a:ln/>
        </p:spPr>
        <p:txBody>
          <a:bodyPr/>
          <a:lstStyle>
            <a:lvl1pPr>
              <a:defRPr/>
            </a:lvl1pPr>
          </a:lstStyle>
          <a:p>
            <a:pPr>
              <a:defRPr/>
            </a:pPr>
            <a:fld id="{27D82A5D-C5B9-4DF0-BCD0-8745F753089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6EA3437-784D-4F23-A89F-07F0A5CA5154}" type="datetime5">
              <a:rPr lang="en-US" smtClean="0"/>
              <a:pPr>
                <a:defRPr/>
              </a:pPr>
              <a:t>7-Nov-24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UNCLASSIFIED</a:t>
            </a:r>
          </a:p>
        </p:txBody>
      </p:sp>
      <p:sp>
        <p:nvSpPr>
          <p:cNvPr id="7" name="Rectangle 6"/>
          <p:cNvSpPr>
            <a:spLocks noGrp="1" noChangeArrowheads="1"/>
          </p:cNvSpPr>
          <p:nvPr>
            <p:ph type="sldNum" sz="quarter" idx="12"/>
          </p:nvPr>
        </p:nvSpPr>
        <p:spPr>
          <a:ln/>
        </p:spPr>
        <p:txBody>
          <a:bodyPr/>
          <a:lstStyle>
            <a:lvl1pPr>
              <a:defRPr/>
            </a:lvl1pPr>
          </a:lstStyle>
          <a:p>
            <a:pPr>
              <a:defRPr/>
            </a:pPr>
            <a:fld id="{68DFD6A0-9161-44E7-A9DA-4B50C388593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5BD3123-69DA-4C1F-8473-230E3E303909}" type="datetime5">
              <a:rPr lang="en-US" smtClean="0"/>
              <a:pPr>
                <a:defRPr/>
              </a:pPr>
              <a:t>7-Nov-24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UNCLASSIFIED</a:t>
            </a:r>
          </a:p>
        </p:txBody>
      </p:sp>
      <p:sp>
        <p:nvSpPr>
          <p:cNvPr id="7" name="Rectangle 6"/>
          <p:cNvSpPr>
            <a:spLocks noGrp="1" noChangeArrowheads="1"/>
          </p:cNvSpPr>
          <p:nvPr>
            <p:ph type="sldNum" sz="quarter" idx="12"/>
          </p:nvPr>
        </p:nvSpPr>
        <p:spPr>
          <a:ln/>
        </p:spPr>
        <p:txBody>
          <a:bodyPr/>
          <a:lstStyle>
            <a:lvl1pPr>
              <a:defRPr/>
            </a:lvl1pPr>
          </a:lstStyle>
          <a:p>
            <a:pPr>
              <a:defRPr/>
            </a:pPr>
            <a:fld id="{6E5584C8-3D11-4CC3-8AE9-978CF1B4270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fld id="{D6E7C62A-2416-4009-8D0B-30479EAE23F4}" type="datetime5">
              <a:rPr lang="en-US" smtClean="0"/>
              <a:pPr>
                <a:defRPr/>
              </a:pPr>
              <a:t>7-Nov-24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UNCLASSIFIED</a:t>
            </a:r>
          </a:p>
        </p:txBody>
      </p:sp>
      <p:sp>
        <p:nvSpPr>
          <p:cNvPr id="7" name="Rectangle 6"/>
          <p:cNvSpPr>
            <a:spLocks noGrp="1" noChangeArrowheads="1"/>
          </p:cNvSpPr>
          <p:nvPr>
            <p:ph type="sldNum" sz="quarter" idx="12"/>
          </p:nvPr>
        </p:nvSpPr>
        <p:spPr>
          <a:ln/>
        </p:spPr>
        <p:txBody>
          <a:bodyPr/>
          <a:lstStyle>
            <a:lvl1pPr>
              <a:defRPr/>
            </a:lvl1pPr>
          </a:lstStyle>
          <a:p>
            <a:pPr>
              <a:defRPr/>
            </a:pPr>
            <a:fld id="{CC78B3D3-F2E1-4B1C-9B3C-4A683FAB5CE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D42BB468-3B94-4F60-86C3-13F8EFE66636}" type="datetime5">
              <a:rPr lang="en-US" smtClean="0"/>
              <a:pPr>
                <a:defRPr/>
              </a:pPr>
              <a:t>7-Nov-24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UNCLASSIFIED</a:t>
            </a:r>
          </a:p>
        </p:txBody>
      </p:sp>
      <p:sp>
        <p:nvSpPr>
          <p:cNvPr id="6" name="Rectangle 6"/>
          <p:cNvSpPr>
            <a:spLocks noGrp="1" noChangeArrowheads="1"/>
          </p:cNvSpPr>
          <p:nvPr>
            <p:ph type="sldNum" sz="quarter" idx="12"/>
          </p:nvPr>
        </p:nvSpPr>
        <p:spPr>
          <a:ln/>
        </p:spPr>
        <p:txBody>
          <a:bodyPr/>
          <a:lstStyle>
            <a:lvl1pPr>
              <a:defRPr/>
            </a:lvl1pPr>
          </a:lstStyle>
          <a:p>
            <a:pPr>
              <a:defRPr/>
            </a:pPr>
            <a:fld id="{374FBA16-6DE4-465F-8F16-97F68020498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98FB0B9-A162-407B-83A9-FA01481E8937}" type="datetime5">
              <a:rPr lang="en-US" smtClean="0"/>
              <a:pPr>
                <a:defRPr/>
              </a:pPr>
              <a:t>7-Nov-24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UNCLASSIFIED</a:t>
            </a:r>
          </a:p>
        </p:txBody>
      </p:sp>
      <p:sp>
        <p:nvSpPr>
          <p:cNvPr id="6" name="Rectangle 6"/>
          <p:cNvSpPr>
            <a:spLocks noGrp="1" noChangeArrowheads="1"/>
          </p:cNvSpPr>
          <p:nvPr>
            <p:ph type="sldNum" sz="quarter" idx="12"/>
          </p:nvPr>
        </p:nvSpPr>
        <p:spPr>
          <a:ln/>
        </p:spPr>
        <p:txBody>
          <a:bodyPr/>
          <a:lstStyle>
            <a:lvl1pPr>
              <a:defRPr/>
            </a:lvl1pPr>
          </a:lstStyle>
          <a:p>
            <a:pPr>
              <a:defRPr/>
            </a:pPr>
            <a:fld id="{63CA50B7-A4B9-4C51-B21F-5B553F13C4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51DC1BA-0F8D-4790-9640-2E939A4220B6}" type="datetime5">
              <a:rPr lang="en-US" smtClean="0"/>
              <a:pPr>
                <a:defRPr/>
              </a:pPr>
              <a:t>7-Nov-24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UNCLASSIFIED</a:t>
            </a:r>
          </a:p>
        </p:txBody>
      </p:sp>
      <p:sp>
        <p:nvSpPr>
          <p:cNvPr id="6" name="Rectangle 6"/>
          <p:cNvSpPr>
            <a:spLocks noGrp="1" noChangeArrowheads="1"/>
          </p:cNvSpPr>
          <p:nvPr>
            <p:ph type="sldNum" sz="quarter" idx="12"/>
          </p:nvPr>
        </p:nvSpPr>
        <p:spPr>
          <a:ln/>
        </p:spPr>
        <p:txBody>
          <a:bodyPr/>
          <a:lstStyle>
            <a:lvl1pPr>
              <a:defRPr/>
            </a:lvl1pPr>
          </a:lstStyle>
          <a:p>
            <a:pPr>
              <a:defRPr/>
            </a:pPr>
            <a:fld id="{187A6C95-2562-46C9-B26A-F7FD99F560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52A65A5-4864-49EA-A6DD-18785066BA99}" type="datetime5">
              <a:rPr lang="en-US" smtClean="0"/>
              <a:pPr>
                <a:defRPr/>
              </a:pPr>
              <a:t>7-Nov-24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UNCLASSIFIED</a:t>
            </a:r>
          </a:p>
        </p:txBody>
      </p:sp>
      <p:sp>
        <p:nvSpPr>
          <p:cNvPr id="7" name="Rectangle 6"/>
          <p:cNvSpPr>
            <a:spLocks noGrp="1" noChangeArrowheads="1"/>
          </p:cNvSpPr>
          <p:nvPr>
            <p:ph type="sldNum" sz="quarter" idx="12"/>
          </p:nvPr>
        </p:nvSpPr>
        <p:spPr>
          <a:ln/>
        </p:spPr>
        <p:txBody>
          <a:bodyPr/>
          <a:lstStyle>
            <a:lvl1pPr>
              <a:defRPr/>
            </a:lvl1pPr>
          </a:lstStyle>
          <a:p>
            <a:pPr>
              <a:defRPr/>
            </a:pPr>
            <a:fld id="{455EB8BD-F4A6-4307-8BE4-5F636347CC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397B8C8-9627-479C-9C29-4CFF7B89C57A}" type="datetime5">
              <a:rPr lang="en-US" smtClean="0"/>
              <a:pPr>
                <a:defRPr/>
              </a:pPr>
              <a:t>7-Nov-24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UNCLASSIFIED</a:t>
            </a:r>
          </a:p>
        </p:txBody>
      </p:sp>
      <p:sp>
        <p:nvSpPr>
          <p:cNvPr id="9" name="Rectangle 6"/>
          <p:cNvSpPr>
            <a:spLocks noGrp="1" noChangeArrowheads="1"/>
          </p:cNvSpPr>
          <p:nvPr>
            <p:ph type="sldNum" sz="quarter" idx="12"/>
          </p:nvPr>
        </p:nvSpPr>
        <p:spPr>
          <a:ln/>
        </p:spPr>
        <p:txBody>
          <a:bodyPr/>
          <a:lstStyle>
            <a:lvl1pPr>
              <a:defRPr/>
            </a:lvl1pPr>
          </a:lstStyle>
          <a:p>
            <a:pPr>
              <a:defRPr/>
            </a:pPr>
            <a:fld id="{31792CBD-3438-4B26-AFF7-D67B6E83C8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6DB8C10-3551-4780-A9B6-172F2D69B2F9}" type="datetime5">
              <a:rPr lang="en-US" smtClean="0"/>
              <a:pPr>
                <a:defRPr/>
              </a:pPr>
              <a:t>7-Nov-24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UNCLASSIFIED</a:t>
            </a:r>
          </a:p>
        </p:txBody>
      </p:sp>
      <p:sp>
        <p:nvSpPr>
          <p:cNvPr id="5" name="Rectangle 6"/>
          <p:cNvSpPr>
            <a:spLocks noGrp="1" noChangeArrowheads="1"/>
          </p:cNvSpPr>
          <p:nvPr>
            <p:ph type="sldNum" sz="quarter" idx="12"/>
          </p:nvPr>
        </p:nvSpPr>
        <p:spPr>
          <a:ln/>
        </p:spPr>
        <p:txBody>
          <a:bodyPr/>
          <a:lstStyle>
            <a:lvl1pPr>
              <a:defRPr/>
            </a:lvl1pPr>
          </a:lstStyle>
          <a:p>
            <a:pPr>
              <a:defRPr/>
            </a:pPr>
            <a:fld id="{F1EB2F7F-333D-4A68-A1E5-AA7580B0AEF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E9A4E41-A7B8-4F64-8849-058EDBEEB89E}" type="datetime5">
              <a:rPr lang="en-US" smtClean="0"/>
              <a:pPr>
                <a:defRPr/>
              </a:pPr>
              <a:t>7-Nov-24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UNCLASSIFIED</a:t>
            </a:r>
          </a:p>
        </p:txBody>
      </p:sp>
      <p:sp>
        <p:nvSpPr>
          <p:cNvPr id="4" name="Rectangle 6"/>
          <p:cNvSpPr>
            <a:spLocks noGrp="1" noChangeArrowheads="1"/>
          </p:cNvSpPr>
          <p:nvPr>
            <p:ph type="sldNum" sz="quarter" idx="12"/>
          </p:nvPr>
        </p:nvSpPr>
        <p:spPr>
          <a:ln/>
        </p:spPr>
        <p:txBody>
          <a:bodyPr/>
          <a:lstStyle>
            <a:lvl1pPr>
              <a:defRPr/>
            </a:lvl1pPr>
          </a:lstStyle>
          <a:p>
            <a:pPr>
              <a:defRPr/>
            </a:pPr>
            <a:fld id="{02F4457A-D1F3-4FC0-902F-967EA1EABB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F89873-C2C2-42A2-8539-E9FB77DF3368}" type="datetime5">
              <a:rPr lang="en-US" smtClean="0"/>
              <a:pPr>
                <a:defRPr/>
              </a:pPr>
              <a:t>7-Nov-24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UNCLASSIFIED</a:t>
            </a:r>
          </a:p>
        </p:txBody>
      </p:sp>
      <p:sp>
        <p:nvSpPr>
          <p:cNvPr id="7" name="Rectangle 6"/>
          <p:cNvSpPr>
            <a:spLocks noGrp="1" noChangeArrowheads="1"/>
          </p:cNvSpPr>
          <p:nvPr>
            <p:ph type="sldNum" sz="quarter" idx="12"/>
          </p:nvPr>
        </p:nvSpPr>
        <p:spPr>
          <a:ln/>
        </p:spPr>
        <p:txBody>
          <a:bodyPr/>
          <a:lstStyle>
            <a:lvl1pPr>
              <a:defRPr/>
            </a:lvl1pPr>
          </a:lstStyle>
          <a:p>
            <a:pPr>
              <a:defRPr/>
            </a:pPr>
            <a:fld id="{626103DD-8D7F-451F-9D65-90A80AC7A6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8C90568-3B5D-4ADB-B11D-620F7EFF1E66}" type="datetime5">
              <a:rPr lang="en-US" smtClean="0"/>
              <a:pPr>
                <a:defRPr/>
              </a:pPr>
              <a:t>7-Nov-24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UNCLASSIFIED</a:t>
            </a:r>
          </a:p>
        </p:txBody>
      </p:sp>
      <p:sp>
        <p:nvSpPr>
          <p:cNvPr id="7" name="Rectangle 6"/>
          <p:cNvSpPr>
            <a:spLocks noGrp="1" noChangeArrowheads="1"/>
          </p:cNvSpPr>
          <p:nvPr>
            <p:ph type="sldNum" sz="quarter" idx="12"/>
          </p:nvPr>
        </p:nvSpPr>
        <p:spPr>
          <a:ln/>
        </p:spPr>
        <p:txBody>
          <a:bodyPr/>
          <a:lstStyle>
            <a:lvl1pPr>
              <a:defRPr/>
            </a:lvl1pPr>
          </a:lstStyle>
          <a:p>
            <a:pPr>
              <a:defRPr/>
            </a:pPr>
            <a:fld id="{095A8545-1A8D-44E7-B6E5-D128C16BE2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2746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fld id="{B18FE2D4-E736-4443-92FA-FF45130FC323}" type="datetime5">
              <a:rPr lang="en-US" smtClean="0"/>
              <a:pPr>
                <a:defRPr/>
              </a:pPr>
              <a:t>7-Nov-24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r>
              <a:rPr lang="en-US"/>
              <a:t>UNCLASSIFIED</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6EDDFA9-39DD-47B1-96AC-01B5C879CB91}" type="slidenum">
              <a:rPr lang="en-US"/>
              <a:pPr>
                <a:defRPr/>
              </a:pPr>
              <a:t>‹#›</a:t>
            </a:fld>
            <a:endParaRPr lang="en-US"/>
          </a:p>
        </p:txBody>
      </p:sp>
      <p:pic>
        <p:nvPicPr>
          <p:cNvPr id="1031" name="Picture 8" descr="y TCCC Logo 091104 (C)"/>
          <p:cNvPicPr>
            <a:picLocks noChangeAspect="1" noChangeArrowheads="1"/>
          </p:cNvPicPr>
          <p:nvPr userDrawn="1"/>
        </p:nvPicPr>
        <p:blipFill>
          <a:blip r:embed="rId17" cstate="print"/>
          <a:srcRect/>
          <a:stretch>
            <a:fillRect/>
          </a:stretch>
        </p:blipFill>
        <p:spPr bwMode="auto">
          <a:xfrm>
            <a:off x="84138" y="76200"/>
            <a:ext cx="1211262"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video" Target="../media/media1.MOV"/><Relationship Id="rId7" Type="http://schemas.openxmlformats.org/officeDocument/2006/relationships/image" Target="../media/image13.png"/><Relationship Id="rId2" Type="http://schemas.microsoft.com/office/2007/relationships/media" Target="../media/media1.MOV"/><Relationship Id="rId1" Type="http://schemas.openxmlformats.org/officeDocument/2006/relationships/video" Target="about:blank" TargetMode="External"/><Relationship Id="rId6" Type="http://schemas.openxmlformats.org/officeDocument/2006/relationships/image" Target="../media/image12.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 y="76200"/>
            <a:ext cx="8915400" cy="3508629"/>
          </a:xfrm>
          <a:prstGeom prst="rect">
            <a:avLst/>
          </a:prstGeom>
          <a:noFill/>
          <a:ln w="9525" algn="ctr">
            <a:noFill/>
            <a:miter lim="800000"/>
            <a:headEnd/>
            <a:tailEnd/>
          </a:ln>
        </p:spPr>
        <p:txBody>
          <a:bodyPr wrap="square" lIns="91416" tIns="45708" rIns="91416" bIns="45708">
            <a:spAutoFit/>
          </a:bodyPr>
          <a:lstStyle/>
          <a:p>
            <a:r>
              <a:rPr lang="en-US" altLang="en-US" sz="4400" b="1" dirty="0"/>
              <a:t>     Who Does NOT Need a </a:t>
            </a:r>
          </a:p>
          <a:p>
            <a:r>
              <a:rPr lang="en-US" altLang="en-US" sz="4400" b="1" dirty="0"/>
              <a:t>   Tourniquet</a:t>
            </a:r>
          </a:p>
          <a:p>
            <a:endParaRPr lang="en-US" altLang="en-US" sz="1800" b="1" dirty="0"/>
          </a:p>
          <a:p>
            <a:r>
              <a:rPr lang="en-US" altLang="en-US" sz="3600" b="1" i="1" dirty="0"/>
              <a:t>US/Ukraine Tourniquet Working Group</a:t>
            </a:r>
          </a:p>
          <a:p>
            <a:r>
              <a:rPr lang="en-US" altLang="en-US" sz="3600" b="1" i="1" dirty="0"/>
              <a:t> </a:t>
            </a:r>
          </a:p>
          <a:p>
            <a:endParaRPr lang="en-US" altLang="en-US" sz="4400" b="1" dirty="0"/>
          </a:p>
        </p:txBody>
      </p:sp>
      <p:sp>
        <p:nvSpPr>
          <p:cNvPr id="2051" name="Text Box 4"/>
          <p:cNvSpPr txBox="1">
            <a:spLocks noChangeArrowheads="1"/>
          </p:cNvSpPr>
          <p:nvPr/>
        </p:nvSpPr>
        <p:spPr bwMode="auto">
          <a:xfrm>
            <a:off x="228600" y="5798428"/>
            <a:ext cx="8686800" cy="830972"/>
          </a:xfrm>
          <a:prstGeom prst="rect">
            <a:avLst/>
          </a:prstGeom>
          <a:noFill/>
          <a:ln w="9525" algn="ctr">
            <a:noFill/>
            <a:miter lim="800000"/>
            <a:headEnd/>
            <a:tailEnd/>
          </a:ln>
        </p:spPr>
        <p:txBody>
          <a:bodyPr wrap="square" lIns="91416" tIns="45708" rIns="91416" bIns="45708">
            <a:spAutoFit/>
          </a:bodyPr>
          <a:lstStyle/>
          <a:p>
            <a:pPr algn="ctr"/>
            <a:r>
              <a:rPr lang="en-US" altLang="en-US" sz="2400" b="1" dirty="0"/>
              <a:t>Dr. Frank Butler, Dr Warren Dorlac, Dr. John Holcomb</a:t>
            </a:r>
          </a:p>
          <a:p>
            <a:pPr algn="ctr"/>
            <a:r>
              <a:rPr lang="en-US" altLang="en-US" sz="2400" b="1" dirty="0"/>
              <a:t>14 June 2024</a:t>
            </a:r>
          </a:p>
        </p:txBody>
      </p:sp>
      <p:pic>
        <p:nvPicPr>
          <p:cNvPr id="3" name="Picture 2">
            <a:extLst>
              <a:ext uri="{FF2B5EF4-FFF2-40B4-BE49-F238E27FC236}">
                <a16:creationId xmlns:a16="http://schemas.microsoft.com/office/drawing/2014/main" id="{AD7EC8F0-E788-458E-AD99-24489355BB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2725239"/>
            <a:ext cx="2514600" cy="2532561"/>
          </a:xfrm>
          <a:prstGeom prst="rect">
            <a:avLst/>
          </a:prstGeom>
        </p:spPr>
      </p:pic>
      <p:pic>
        <p:nvPicPr>
          <p:cNvPr id="5" name="Picture 4" descr="JTS Low Res.jpg"/>
          <p:cNvPicPr>
            <a:picLocks noChangeAspect="1"/>
          </p:cNvPicPr>
          <p:nvPr/>
        </p:nvPicPr>
        <p:blipFill>
          <a:blip r:embed="rId4" cstate="print"/>
          <a:stretch>
            <a:fillRect/>
          </a:stretch>
        </p:blipFill>
        <p:spPr>
          <a:xfrm>
            <a:off x="6324600" y="2819400"/>
            <a:ext cx="2438400" cy="2422269"/>
          </a:xfrm>
          <a:prstGeom prst="rect">
            <a:avLst/>
          </a:prstGeom>
        </p:spPr>
      </p:pic>
      <p:pic>
        <p:nvPicPr>
          <p:cNvPr id="6" name="Picture 5" descr="DHA Logo.JPG"/>
          <p:cNvPicPr>
            <a:picLocks noChangeAspect="1"/>
          </p:cNvPicPr>
          <p:nvPr/>
        </p:nvPicPr>
        <p:blipFill>
          <a:blip r:embed="rId5" cstate="print"/>
          <a:stretch>
            <a:fillRect/>
          </a:stretch>
        </p:blipFill>
        <p:spPr>
          <a:xfrm>
            <a:off x="457200" y="2895600"/>
            <a:ext cx="2286000" cy="2286000"/>
          </a:xfrm>
          <a:prstGeom prst="rect">
            <a:avLst/>
          </a:prstGeom>
        </p:spPr>
      </p:pic>
    </p:spTree>
    <p:extLst>
      <p:ext uri="{BB962C8B-B14F-4D97-AF65-F5344CB8AC3E}">
        <p14:creationId xmlns:p14="http://schemas.microsoft.com/office/powerpoint/2010/main" val="2498159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10</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10</a:t>
            </a:fld>
            <a:endParaRPr lang="en-US" sz="1400"/>
          </a:p>
        </p:txBody>
      </p:sp>
      <p:sp>
        <p:nvSpPr>
          <p:cNvPr id="760836" name="Rectangle 2"/>
          <p:cNvSpPr>
            <a:spLocks noGrp="1" noChangeArrowheads="1"/>
          </p:cNvSpPr>
          <p:nvPr>
            <p:ph type="title" idx="4294967295"/>
          </p:nvPr>
        </p:nvSpPr>
        <p:spPr>
          <a:xfrm>
            <a:off x="1066800" y="0"/>
            <a:ext cx="7772400" cy="1143000"/>
          </a:xfrm>
        </p:spPr>
        <p:txBody>
          <a:bodyPr/>
          <a:lstStyle/>
          <a:p>
            <a:pPr eaLnBrk="1" hangingPunct="1"/>
            <a:r>
              <a:rPr lang="en-US" b="1" dirty="0"/>
              <a:t> Ukraine TCCC Training</a:t>
            </a:r>
            <a:endParaRPr lang="en-US" sz="4400" b="1" dirty="0"/>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TextBox 1">
            <a:extLst>
              <a:ext uri="{FF2B5EF4-FFF2-40B4-BE49-F238E27FC236}">
                <a16:creationId xmlns:a16="http://schemas.microsoft.com/office/drawing/2014/main" id="{DBA2F6FE-37A2-26D2-53E2-8E3310C202C6}"/>
              </a:ext>
            </a:extLst>
          </p:cNvPr>
          <p:cNvSpPr txBox="1"/>
          <p:nvPr/>
        </p:nvSpPr>
        <p:spPr>
          <a:xfrm>
            <a:off x="228600" y="1981200"/>
            <a:ext cx="8610600" cy="4801314"/>
          </a:xfrm>
          <a:prstGeom prst="rect">
            <a:avLst/>
          </a:prstGeom>
          <a:noFill/>
        </p:spPr>
        <p:txBody>
          <a:bodyPr wrap="square" rtlCol="0">
            <a:spAutoFit/>
          </a:bodyPr>
          <a:lstStyle/>
          <a:p>
            <a:pPr algn="l">
              <a:buFont typeface="Arial" pitchFamily="34" charset="0"/>
              <a:buChar char="•"/>
            </a:pPr>
            <a:r>
              <a:rPr lang="en-US" sz="2800" b="1" dirty="0"/>
              <a:t> The Ukrainian military uses the U.S. TCCC</a:t>
            </a:r>
          </a:p>
          <a:p>
            <a:pPr algn="l"/>
            <a:r>
              <a:rPr lang="en-US" sz="2800" b="1" dirty="0"/>
              <a:t>   Guidelines to train their personnel.  </a:t>
            </a:r>
          </a:p>
          <a:p>
            <a:pPr algn="l"/>
            <a:endParaRPr lang="en-US" sz="2800" b="1" dirty="0"/>
          </a:p>
          <a:p>
            <a:pPr algn="l">
              <a:buFont typeface="Arial" pitchFamily="34" charset="0"/>
              <a:buChar char="•"/>
            </a:pPr>
            <a:r>
              <a:rPr lang="en-US" sz="2800" b="1" dirty="0"/>
              <a:t> The TCCC Training material on the Deployed</a:t>
            </a:r>
          </a:p>
          <a:p>
            <a:pPr algn="l"/>
            <a:r>
              <a:rPr lang="en-US" sz="2800" b="1" dirty="0"/>
              <a:t>   Medicine website has been translated into </a:t>
            </a:r>
          </a:p>
          <a:p>
            <a:pPr algn="l"/>
            <a:r>
              <a:rPr lang="en-US" sz="2800" b="1" dirty="0"/>
              <a:t>   Ukrainian.</a:t>
            </a:r>
          </a:p>
          <a:p>
            <a:pPr algn="l"/>
            <a:endParaRPr lang="en-US" sz="2800" b="1" dirty="0"/>
          </a:p>
          <a:p>
            <a:pPr algn="l">
              <a:buFont typeface="Arial" pitchFamily="34" charset="0"/>
              <a:buChar char="•"/>
            </a:pPr>
            <a:r>
              <a:rPr lang="en-US" sz="2800" b="1" dirty="0"/>
              <a:t> There are 10 NAEMT-certified TCCC Training     </a:t>
            </a:r>
          </a:p>
          <a:p>
            <a:pPr algn="l"/>
            <a:r>
              <a:rPr lang="en-US" sz="2800" b="1" dirty="0"/>
              <a:t>   Centers in Ukraine at present.</a:t>
            </a:r>
          </a:p>
          <a:p>
            <a:pPr algn="l"/>
            <a:endParaRPr lang="en-US" sz="2800" b="1" dirty="0"/>
          </a:p>
          <a:p>
            <a:pPr algn="l">
              <a:buFont typeface="Arial" pitchFamily="34" charset="0"/>
              <a:buChar char="•"/>
            </a:pPr>
            <a:endParaRPr lang="en-US" sz="2600" b="1" dirty="0">
              <a:cs typeface="Arial" panose="020B0604020202020204" pitchFamily="34" charset="0"/>
            </a:endParaRPr>
          </a:p>
        </p:txBody>
      </p:sp>
    </p:spTree>
    <p:extLst>
      <p:ext uri="{BB962C8B-B14F-4D97-AF65-F5344CB8AC3E}">
        <p14:creationId xmlns:p14="http://schemas.microsoft.com/office/powerpoint/2010/main" val="305821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11</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11</a:t>
            </a:fld>
            <a:endParaRPr lang="en-US" sz="1400"/>
          </a:p>
        </p:txBody>
      </p:sp>
      <p:sp>
        <p:nvSpPr>
          <p:cNvPr id="760836" name="Rectangle 2"/>
          <p:cNvSpPr>
            <a:spLocks noGrp="1" noChangeArrowheads="1"/>
          </p:cNvSpPr>
          <p:nvPr>
            <p:ph type="title" idx="4294967295"/>
          </p:nvPr>
        </p:nvSpPr>
        <p:spPr>
          <a:xfrm>
            <a:off x="762000" y="0"/>
            <a:ext cx="7772400" cy="1143000"/>
          </a:xfrm>
        </p:spPr>
        <p:txBody>
          <a:bodyPr/>
          <a:lstStyle/>
          <a:p>
            <a:pPr eaLnBrk="1" hangingPunct="1"/>
            <a:r>
              <a:rPr lang="en-US" b="1" dirty="0"/>
              <a:t> Beyond Ukraine</a:t>
            </a:r>
            <a:endParaRPr lang="en-US" sz="4400" b="1" dirty="0"/>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TextBox 1">
            <a:extLst>
              <a:ext uri="{FF2B5EF4-FFF2-40B4-BE49-F238E27FC236}">
                <a16:creationId xmlns:a16="http://schemas.microsoft.com/office/drawing/2014/main" id="{DBA2F6FE-37A2-26D2-53E2-8E3310C202C6}"/>
              </a:ext>
            </a:extLst>
          </p:cNvPr>
          <p:cNvSpPr txBox="1"/>
          <p:nvPr/>
        </p:nvSpPr>
        <p:spPr>
          <a:xfrm>
            <a:off x="304800" y="1447800"/>
            <a:ext cx="8610600" cy="4832092"/>
          </a:xfrm>
          <a:prstGeom prst="rect">
            <a:avLst/>
          </a:prstGeom>
          <a:noFill/>
        </p:spPr>
        <p:txBody>
          <a:bodyPr wrap="square" rtlCol="0">
            <a:spAutoFit/>
          </a:bodyPr>
          <a:lstStyle/>
          <a:p>
            <a:pPr algn="l"/>
            <a:r>
              <a:rPr lang="en-US" sz="2800" b="1" dirty="0"/>
              <a:t>Prolonged tourniquet application times may be encountered in other combat environments as well:</a:t>
            </a:r>
          </a:p>
          <a:p>
            <a:pPr algn="l"/>
            <a:r>
              <a:rPr lang="en-US" sz="2800" b="1" dirty="0"/>
              <a:t>	- New combat theaters </a:t>
            </a:r>
          </a:p>
          <a:p>
            <a:pPr lvl="1" algn="l"/>
            <a:r>
              <a:rPr lang="en-US" sz="2800" b="1" dirty="0"/>
              <a:t>	- Naval surface warfare combat</a:t>
            </a:r>
          </a:p>
          <a:p>
            <a:pPr lvl="1" algn="l"/>
            <a:r>
              <a:rPr lang="en-US" sz="2800" b="1" dirty="0"/>
              <a:t>	- Non-permissive environments for flight</a:t>
            </a:r>
          </a:p>
          <a:p>
            <a:pPr lvl="1" algn="l"/>
            <a:r>
              <a:rPr lang="en-US" sz="2800" b="1" dirty="0"/>
              <a:t>	  operations (weather, anti-aircraft </a:t>
            </a:r>
          </a:p>
          <a:p>
            <a:pPr lvl="1" algn="l"/>
            <a:r>
              <a:rPr lang="en-US" sz="2800" b="1" dirty="0"/>
              <a:t>       threat, drone threat)</a:t>
            </a:r>
          </a:p>
          <a:p>
            <a:pPr lvl="1" algn="l"/>
            <a:r>
              <a:rPr lang="en-US" sz="2800" b="1" dirty="0"/>
              <a:t>	- Amphibious operations</a:t>
            </a:r>
          </a:p>
          <a:p>
            <a:pPr lvl="1" algn="l"/>
            <a:r>
              <a:rPr lang="en-US" sz="2800" b="1" dirty="0"/>
              <a:t>	- Urban conflict (Mogadishu)</a:t>
            </a:r>
          </a:p>
          <a:p>
            <a:pPr lvl="1" algn="l"/>
            <a:r>
              <a:rPr lang="en-US" sz="2800" b="1" dirty="0"/>
              <a:t>	- Large-scale combat operations</a:t>
            </a:r>
            <a:endParaRPr lang="en-US" sz="2600" b="1" dirty="0">
              <a:cs typeface="Arial" panose="020B0604020202020204" pitchFamily="34" charset="0"/>
            </a:endParaRPr>
          </a:p>
        </p:txBody>
      </p:sp>
    </p:spTree>
    <p:extLst>
      <p:ext uri="{BB962C8B-B14F-4D97-AF65-F5344CB8AC3E}">
        <p14:creationId xmlns:p14="http://schemas.microsoft.com/office/powerpoint/2010/main" val="305821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12</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12</a:t>
            </a:fld>
            <a:endParaRPr lang="en-US" sz="1400"/>
          </a:p>
        </p:txBody>
      </p:sp>
      <p:sp>
        <p:nvSpPr>
          <p:cNvPr id="760836" name="Rectangle 2"/>
          <p:cNvSpPr>
            <a:spLocks noGrp="1" noChangeArrowheads="1"/>
          </p:cNvSpPr>
          <p:nvPr>
            <p:ph type="title" idx="4294967295"/>
          </p:nvPr>
        </p:nvSpPr>
        <p:spPr>
          <a:xfrm>
            <a:off x="914400" y="304800"/>
            <a:ext cx="7772400" cy="1143000"/>
          </a:xfrm>
        </p:spPr>
        <p:txBody>
          <a:bodyPr/>
          <a:lstStyle/>
          <a:p>
            <a:pPr eaLnBrk="1" hangingPunct="1"/>
            <a:r>
              <a:rPr lang="en-US" b="1" dirty="0"/>
              <a:t> Tourniquets and Limb Survival</a:t>
            </a:r>
            <a:endParaRPr lang="en-US" sz="4400" b="1" dirty="0"/>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TextBox 1">
            <a:extLst>
              <a:ext uri="{FF2B5EF4-FFF2-40B4-BE49-F238E27FC236}">
                <a16:creationId xmlns:a16="http://schemas.microsoft.com/office/drawing/2014/main" id="{DBA2F6FE-37A2-26D2-53E2-8E3310C202C6}"/>
              </a:ext>
            </a:extLst>
          </p:cNvPr>
          <p:cNvSpPr txBox="1"/>
          <p:nvPr/>
        </p:nvSpPr>
        <p:spPr>
          <a:xfrm>
            <a:off x="76200" y="2713672"/>
            <a:ext cx="8610600" cy="1477328"/>
          </a:xfrm>
          <a:prstGeom prst="rect">
            <a:avLst/>
          </a:prstGeom>
          <a:noFill/>
        </p:spPr>
        <p:txBody>
          <a:bodyPr wrap="square" rtlCol="0">
            <a:spAutoFit/>
          </a:bodyPr>
          <a:lstStyle/>
          <a:p>
            <a:r>
              <a:rPr lang="en-US" sz="3200" b="1" dirty="0"/>
              <a:t>It’s just physiology and time, not the geographic location. </a:t>
            </a:r>
          </a:p>
          <a:p>
            <a:pPr marL="514350" indent="-514350" algn="l">
              <a:buAutoNum type="arabicPeriod" startAt="2"/>
            </a:pPr>
            <a:endParaRPr lang="en-US" sz="2600" b="1" dirty="0">
              <a:cs typeface="Arial" panose="020B0604020202020204" pitchFamily="34" charset="0"/>
            </a:endParaRPr>
          </a:p>
        </p:txBody>
      </p:sp>
      <p:sp>
        <p:nvSpPr>
          <p:cNvPr id="7" name="TextBox 6"/>
          <p:cNvSpPr txBox="1"/>
          <p:nvPr/>
        </p:nvSpPr>
        <p:spPr>
          <a:xfrm>
            <a:off x="4472498" y="4648200"/>
            <a:ext cx="2815835" cy="461665"/>
          </a:xfrm>
          <a:prstGeom prst="rect">
            <a:avLst/>
          </a:prstGeom>
          <a:noFill/>
        </p:spPr>
        <p:txBody>
          <a:bodyPr wrap="none" rtlCol="0">
            <a:spAutoFit/>
          </a:bodyPr>
          <a:lstStyle/>
          <a:p>
            <a:r>
              <a:rPr lang="en-US" sz="2400" b="1" i="1" dirty="0"/>
              <a:t>Dr. John Holcomb</a:t>
            </a:r>
          </a:p>
        </p:txBody>
      </p:sp>
    </p:spTree>
    <p:extLst>
      <p:ext uri="{BB962C8B-B14F-4D97-AF65-F5344CB8AC3E}">
        <p14:creationId xmlns:p14="http://schemas.microsoft.com/office/powerpoint/2010/main" val="305821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7296CA-AFAC-ECF2-5419-157CA028C4C3}"/>
              </a:ext>
            </a:extLst>
          </p:cNvPr>
          <p:cNvSpPr txBox="1"/>
          <p:nvPr/>
        </p:nvSpPr>
        <p:spPr>
          <a:xfrm>
            <a:off x="304800" y="1600200"/>
            <a:ext cx="8299067" cy="5555367"/>
          </a:xfrm>
          <a:prstGeom prst="rect">
            <a:avLst/>
          </a:prstGeom>
          <a:noFill/>
        </p:spPr>
        <p:txBody>
          <a:bodyPr wrap="square" rtlCol="0">
            <a:spAutoFit/>
          </a:bodyPr>
          <a:lstStyle/>
          <a:p>
            <a:pPr algn="l">
              <a:buFont typeface="Arial" pitchFamily="34" charset="0"/>
              <a:buChar char="•"/>
            </a:pPr>
            <a:r>
              <a:rPr lang="en-US" sz="3600" b="1" dirty="0">
                <a:cs typeface="Arial" panose="020B0604020202020204" pitchFamily="34" charset="0"/>
              </a:rPr>
              <a:t> </a:t>
            </a:r>
            <a:r>
              <a:rPr lang="en-US" sz="2800" b="1" dirty="0">
                <a:cs typeface="Arial" panose="020B0604020202020204" pitchFamily="34" charset="0"/>
              </a:rPr>
              <a:t>The published evidence documents a</a:t>
            </a:r>
            <a:r>
              <a:rPr lang="en-US" sz="2800" b="1" strike="noStrike" dirty="0">
                <a:cs typeface="Arial" panose="020B0604020202020204" pitchFamily="34" charset="0"/>
              </a:rPr>
              <a:t> clear </a:t>
            </a:r>
          </a:p>
          <a:p>
            <a:pPr algn="l"/>
            <a:r>
              <a:rPr lang="en-US" sz="2800" b="1" dirty="0">
                <a:cs typeface="Arial" panose="020B0604020202020204" pitchFamily="34" charset="0"/>
              </a:rPr>
              <a:t>    </a:t>
            </a:r>
            <a:r>
              <a:rPr lang="en-US" sz="2800" b="1" strike="noStrike" dirty="0">
                <a:cs typeface="Arial" panose="020B0604020202020204" pitchFamily="34" charset="0"/>
              </a:rPr>
              <a:t>opportunity and a pressing need to improve </a:t>
            </a:r>
          </a:p>
          <a:p>
            <a:pPr algn="l"/>
            <a:r>
              <a:rPr lang="en-US" sz="2800" b="1" dirty="0">
                <a:cs typeface="Arial" panose="020B0604020202020204" pitchFamily="34" charset="0"/>
              </a:rPr>
              <a:t>    tourniquet training in TCCC.</a:t>
            </a:r>
          </a:p>
          <a:p>
            <a:pPr algn="l"/>
            <a:endParaRPr lang="en-US" sz="2800" b="1" strike="noStrike" baseline="0" dirty="0">
              <a:cs typeface="Arial" panose="020B0604020202020204" pitchFamily="34" charset="0"/>
            </a:endParaRPr>
          </a:p>
          <a:p>
            <a:pPr algn="l">
              <a:buFont typeface="Arial" pitchFamily="34" charset="0"/>
              <a:buChar char="•"/>
            </a:pPr>
            <a:r>
              <a:rPr lang="en-US" sz="2800" b="1" dirty="0">
                <a:cs typeface="Arial" panose="020B0604020202020204" pitchFamily="34" charset="0"/>
              </a:rPr>
              <a:t> The presence of an extremity wound does</a:t>
            </a:r>
          </a:p>
          <a:p>
            <a:pPr algn="l"/>
            <a:r>
              <a:rPr lang="en-US" sz="2800" b="1" dirty="0">
                <a:cs typeface="Arial" panose="020B0604020202020204" pitchFamily="34" charset="0"/>
              </a:rPr>
              <a:t>   NOT automatically indicate a need for a </a:t>
            </a:r>
          </a:p>
          <a:p>
            <a:pPr algn="l"/>
            <a:r>
              <a:rPr lang="en-US" sz="2800" b="1" dirty="0">
                <a:cs typeface="Arial" panose="020B0604020202020204" pitchFamily="34" charset="0"/>
              </a:rPr>
              <a:t>   tourniquet to be applied. </a:t>
            </a:r>
          </a:p>
          <a:p>
            <a:pPr algn="l"/>
            <a:endParaRPr lang="en-US" sz="2800" b="1" dirty="0">
              <a:cs typeface="Arial" panose="020B0604020202020204" pitchFamily="34" charset="0"/>
            </a:endParaRPr>
          </a:p>
          <a:p>
            <a:pPr algn="l">
              <a:buFont typeface="Arial" pitchFamily="34" charset="0"/>
              <a:buChar char="•"/>
            </a:pPr>
            <a:r>
              <a:rPr lang="en-US" sz="2800" b="1" dirty="0">
                <a:cs typeface="Arial" panose="020B0604020202020204" pitchFamily="34" charset="0"/>
              </a:rPr>
              <a:t> TCCC students need an improved ability to</a:t>
            </a:r>
          </a:p>
          <a:p>
            <a:pPr algn="l"/>
            <a:r>
              <a:rPr lang="en-US" sz="2800" b="1" dirty="0">
                <a:cs typeface="Arial" panose="020B0604020202020204" pitchFamily="34" charset="0"/>
              </a:rPr>
              <a:t>   distinguish between extremity bleeding that is </a:t>
            </a:r>
          </a:p>
          <a:p>
            <a:pPr algn="l"/>
            <a:r>
              <a:rPr lang="en-US" sz="2800" b="1" dirty="0">
                <a:cs typeface="Arial" panose="020B0604020202020204" pitchFamily="34" charset="0"/>
              </a:rPr>
              <a:t>   life-threatening and that which is not.</a:t>
            </a:r>
          </a:p>
          <a:p>
            <a:pPr algn="l">
              <a:buFont typeface="Arial" pitchFamily="34" charset="0"/>
              <a:buChar char="•"/>
            </a:pPr>
            <a:endParaRPr lang="en-US" sz="2800" b="1" dirty="0">
              <a:cs typeface="Arial" panose="020B0604020202020204" pitchFamily="34" charset="0"/>
            </a:endParaRPr>
          </a:p>
          <a:p>
            <a:pPr algn="l">
              <a:buFont typeface="Arial" pitchFamily="34" charset="0"/>
              <a:buChar char="•"/>
            </a:pPr>
            <a:endParaRPr lang="en-US" dirty="0"/>
          </a:p>
        </p:txBody>
      </p:sp>
      <p:sp>
        <p:nvSpPr>
          <p:cNvPr id="3" name="TextBox 2"/>
          <p:cNvSpPr txBox="1"/>
          <p:nvPr/>
        </p:nvSpPr>
        <p:spPr>
          <a:xfrm>
            <a:off x="1406957" y="152400"/>
            <a:ext cx="7744428" cy="1138773"/>
          </a:xfrm>
          <a:prstGeom prst="rect">
            <a:avLst/>
          </a:prstGeom>
          <a:noFill/>
        </p:spPr>
        <p:txBody>
          <a:bodyPr wrap="none" rtlCol="0">
            <a:spAutoFit/>
          </a:bodyPr>
          <a:lstStyle/>
          <a:p>
            <a:r>
              <a:rPr lang="en-US" sz="3400" b="1" dirty="0"/>
              <a:t>Reducing Morbidity from Prolonged </a:t>
            </a:r>
          </a:p>
          <a:p>
            <a:r>
              <a:rPr lang="en-US" sz="3400" b="1" dirty="0"/>
              <a:t>Tourniquet Application Time</a:t>
            </a:r>
          </a:p>
        </p:txBody>
      </p:sp>
    </p:spTree>
    <p:extLst>
      <p:ext uri="{BB962C8B-B14F-4D97-AF65-F5344CB8AC3E}">
        <p14:creationId xmlns:p14="http://schemas.microsoft.com/office/powerpoint/2010/main" val="15207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f What You Are Doing Is Not Working.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4343400" y="5410200"/>
            <a:ext cx="4083170" cy="923330"/>
          </a:xfrm>
          <a:prstGeom prst="rect">
            <a:avLst/>
          </a:prstGeom>
          <a:noFill/>
        </p:spPr>
        <p:txBody>
          <a:bodyPr wrap="none" rtlCol="0">
            <a:spAutoFit/>
          </a:bodyPr>
          <a:lstStyle/>
          <a:p>
            <a:r>
              <a:rPr lang="en-US" sz="1800" b="1" i="1" dirty="0"/>
              <a:t>Butler</a:t>
            </a:r>
          </a:p>
          <a:p>
            <a:r>
              <a:rPr lang="en-US" sz="1800" b="1" i="1" dirty="0"/>
              <a:t>TCCC Leadership Lessons Learned</a:t>
            </a:r>
          </a:p>
          <a:p>
            <a:r>
              <a:rPr lang="en-US" sz="1800" b="1" i="1" dirty="0"/>
              <a:t>JTACS 2017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15</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15</a:t>
            </a:fld>
            <a:endParaRPr lang="en-US" sz="1400"/>
          </a:p>
        </p:txBody>
      </p:sp>
      <p:sp>
        <p:nvSpPr>
          <p:cNvPr id="760836" name="Rectangle 2"/>
          <p:cNvSpPr>
            <a:spLocks noGrp="1" noChangeArrowheads="1"/>
          </p:cNvSpPr>
          <p:nvPr>
            <p:ph type="title" idx="4294967295"/>
          </p:nvPr>
        </p:nvSpPr>
        <p:spPr>
          <a:xfrm>
            <a:off x="1143000" y="381000"/>
            <a:ext cx="7772400" cy="1143000"/>
          </a:xfrm>
        </p:spPr>
        <p:txBody>
          <a:bodyPr/>
          <a:lstStyle/>
          <a:p>
            <a:pPr eaLnBrk="1" hangingPunct="1"/>
            <a:r>
              <a:rPr lang="en-US" b="1" dirty="0"/>
              <a:t> </a:t>
            </a:r>
            <a:r>
              <a:rPr lang="en-US" sz="3600" b="1" dirty="0"/>
              <a:t>Recognizing Life-Threatening Extremity Bleeding</a:t>
            </a:r>
            <a:br>
              <a:rPr lang="en-US" sz="3600" b="1" dirty="0"/>
            </a:br>
            <a:endParaRPr lang="en-US" sz="3600" b="1" dirty="0"/>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3" name="TextBox 2">
            <a:extLst>
              <a:ext uri="{FF2B5EF4-FFF2-40B4-BE49-F238E27FC236}">
                <a16:creationId xmlns:a16="http://schemas.microsoft.com/office/drawing/2014/main" id="{0CB407C6-63DD-B268-CA13-E62AB3AAC06B}"/>
              </a:ext>
            </a:extLst>
          </p:cNvPr>
          <p:cNvSpPr txBox="1"/>
          <p:nvPr/>
        </p:nvSpPr>
        <p:spPr>
          <a:xfrm>
            <a:off x="339128" y="1905000"/>
            <a:ext cx="8347672" cy="1815882"/>
          </a:xfrm>
          <a:prstGeom prst="rect">
            <a:avLst/>
          </a:prstGeom>
          <a:noFill/>
        </p:spPr>
        <p:txBody>
          <a:bodyPr wrap="square" rtlCol="0">
            <a:spAutoFit/>
          </a:bodyPr>
          <a:lstStyle/>
          <a:p>
            <a:pPr algn="l"/>
            <a:r>
              <a:rPr lang="en-US" sz="2800" b="1" i="0" dirty="0">
                <a:effectLst/>
                <a:latin typeface="+mn-lt"/>
              </a:rPr>
              <a:t>Tactical Combat Casualty Care training on tourniquets </a:t>
            </a:r>
            <a:r>
              <a:rPr lang="en-US" sz="2800" b="1" dirty="0">
                <a:latin typeface="+mn-lt"/>
              </a:rPr>
              <a:t>as of</a:t>
            </a:r>
            <a:r>
              <a:rPr lang="en-US" sz="2800" b="1" i="0" dirty="0">
                <a:effectLst/>
                <a:latin typeface="+mn-lt"/>
              </a:rPr>
              <a:t> December 2023 is shown on the following slides from the Deployed Medicine website.</a:t>
            </a:r>
          </a:p>
        </p:txBody>
      </p:sp>
      <p:pic>
        <p:nvPicPr>
          <p:cNvPr id="4" name="Picture 3">
            <a:extLst>
              <a:ext uri="{FF2B5EF4-FFF2-40B4-BE49-F238E27FC236}">
                <a16:creationId xmlns:a16="http://schemas.microsoft.com/office/drawing/2014/main" id="{80FDBEB6-BD17-C91F-FD5F-45AD83D167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810000"/>
            <a:ext cx="2424112" cy="2518747"/>
          </a:xfrm>
          <a:prstGeom prst="rect">
            <a:avLst/>
          </a:prstGeom>
          <a:ln w="28575">
            <a:solidFill>
              <a:schemeClr val="tx1"/>
            </a:solidFill>
          </a:ln>
        </p:spPr>
      </p:pic>
    </p:spTree>
    <p:extLst>
      <p:ext uri="{BB962C8B-B14F-4D97-AF65-F5344CB8AC3E}">
        <p14:creationId xmlns:p14="http://schemas.microsoft.com/office/powerpoint/2010/main" val="1466580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16</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16</a:t>
            </a:fld>
            <a:endParaRPr lang="en-US" sz="1400"/>
          </a:p>
        </p:txBody>
      </p:sp>
      <p:sp>
        <p:nvSpPr>
          <p:cNvPr id="760836" name="Rectangle 2"/>
          <p:cNvSpPr>
            <a:spLocks noGrp="1" noChangeArrowheads="1"/>
          </p:cNvSpPr>
          <p:nvPr>
            <p:ph type="title" idx="4294967295"/>
          </p:nvPr>
        </p:nvSpPr>
        <p:spPr>
          <a:xfrm>
            <a:off x="1219200" y="304800"/>
            <a:ext cx="7772400" cy="1143000"/>
          </a:xfrm>
        </p:spPr>
        <p:txBody>
          <a:bodyPr/>
          <a:lstStyle/>
          <a:p>
            <a:pPr eaLnBrk="1" hangingPunct="1"/>
            <a:r>
              <a:rPr lang="en-US" b="1" dirty="0"/>
              <a:t> </a:t>
            </a:r>
            <a:r>
              <a:rPr lang="en-US" sz="3600" b="1" dirty="0"/>
              <a:t>Recognizing Life-Threatening Extremity Bleeding</a:t>
            </a:r>
            <a:br>
              <a:rPr lang="en-US" sz="3600" b="1" dirty="0"/>
            </a:br>
            <a:endParaRPr lang="en-US" sz="3600" b="1" dirty="0"/>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3" name="TextBox 2">
            <a:extLst>
              <a:ext uri="{FF2B5EF4-FFF2-40B4-BE49-F238E27FC236}">
                <a16:creationId xmlns:a16="http://schemas.microsoft.com/office/drawing/2014/main" id="{0CB407C6-63DD-B268-CA13-E62AB3AAC06B}"/>
              </a:ext>
            </a:extLst>
          </p:cNvPr>
          <p:cNvSpPr txBox="1"/>
          <p:nvPr/>
        </p:nvSpPr>
        <p:spPr>
          <a:xfrm>
            <a:off x="152400" y="1524000"/>
            <a:ext cx="8347672" cy="5755422"/>
          </a:xfrm>
          <a:prstGeom prst="rect">
            <a:avLst/>
          </a:prstGeom>
          <a:noFill/>
        </p:spPr>
        <p:txBody>
          <a:bodyPr wrap="square" rtlCol="0">
            <a:spAutoFit/>
          </a:bodyPr>
          <a:lstStyle/>
          <a:p>
            <a:pPr algn="l"/>
            <a:r>
              <a:rPr lang="en-US" sz="2800" b="1" i="0" u="sng" dirty="0">
                <a:solidFill>
                  <a:srgbClr val="212529"/>
                </a:solidFill>
                <a:effectLst/>
                <a:latin typeface="+mn-lt"/>
              </a:rPr>
              <a:t>Care Under Fire/Threat</a:t>
            </a:r>
          </a:p>
          <a:p>
            <a:pPr algn="l"/>
            <a:r>
              <a:rPr lang="en-US" sz="2800" b="0" i="0" dirty="0">
                <a:effectLst/>
                <a:latin typeface="+mn-lt"/>
              </a:rPr>
              <a:t>	-</a:t>
            </a:r>
            <a:r>
              <a:rPr lang="en-US" sz="2400" b="1" i="0" dirty="0">
                <a:effectLst/>
                <a:latin typeface="+mn-lt"/>
              </a:rPr>
              <a:t>Tactical considerations are pre-eminent</a:t>
            </a:r>
          </a:p>
          <a:p>
            <a:pPr algn="l"/>
            <a:r>
              <a:rPr lang="en-US" sz="2400" b="1" dirty="0">
                <a:latin typeface="+mn-lt"/>
              </a:rPr>
              <a:t>	- No chance to carefully assess wound</a:t>
            </a:r>
          </a:p>
          <a:p>
            <a:pPr algn="l"/>
            <a:r>
              <a:rPr lang="en-US" sz="2400" b="1" dirty="0">
                <a:latin typeface="+mn-lt"/>
              </a:rPr>
              <a:t>	- </a:t>
            </a:r>
            <a:r>
              <a:rPr lang="en-US" sz="2400" b="1" i="0" u="sng" dirty="0">
                <a:solidFill>
                  <a:srgbClr val="FF0000"/>
                </a:solidFill>
                <a:effectLst/>
                <a:latin typeface="+mn-lt"/>
              </a:rPr>
              <a:t>If you see blood and think that </a:t>
            </a:r>
            <a:r>
              <a:rPr lang="en-US" sz="2400" b="1" u="sng" dirty="0">
                <a:solidFill>
                  <a:srgbClr val="FF0000"/>
                </a:solidFill>
                <a:latin typeface="+mn-lt"/>
              </a:rPr>
              <a:t>the casualty </a:t>
            </a:r>
          </a:p>
          <a:p>
            <a:pPr algn="l"/>
            <a:r>
              <a:rPr lang="en-US" sz="2400" b="1" dirty="0">
                <a:solidFill>
                  <a:srgbClr val="FF0000"/>
                </a:solidFill>
                <a:latin typeface="+mn-lt"/>
              </a:rPr>
              <a:t>             </a:t>
            </a:r>
            <a:r>
              <a:rPr lang="en-US" sz="2400" b="1" u="sng" dirty="0">
                <a:solidFill>
                  <a:srgbClr val="FF0000"/>
                </a:solidFill>
                <a:latin typeface="+mn-lt"/>
              </a:rPr>
              <a:t>might need a tourniquet – apply one!</a:t>
            </a:r>
          </a:p>
          <a:p>
            <a:pPr algn="l"/>
            <a:r>
              <a:rPr lang="en-US" sz="2400" b="1" i="0" dirty="0">
                <a:effectLst/>
                <a:latin typeface="+mn-lt"/>
              </a:rPr>
              <a:t>	- Apply it just proximal to the bleeding site</a:t>
            </a:r>
          </a:p>
          <a:p>
            <a:pPr algn="l"/>
            <a:r>
              <a:rPr lang="en-US" sz="2400" b="1" dirty="0">
                <a:latin typeface="+mn-lt"/>
              </a:rPr>
              <a:t>	- If unsure of where the source of the   </a:t>
            </a:r>
          </a:p>
          <a:p>
            <a:pPr algn="l"/>
            <a:r>
              <a:rPr lang="en-US" sz="2400" b="1" dirty="0">
                <a:latin typeface="+mn-lt"/>
              </a:rPr>
              <a:t>             bleeding is – apply the tourniquet “high and </a:t>
            </a:r>
          </a:p>
          <a:p>
            <a:pPr algn="l"/>
            <a:r>
              <a:rPr lang="en-US" sz="2400" b="1" dirty="0">
                <a:latin typeface="+mn-lt"/>
              </a:rPr>
              <a:t>             tight” – as proximal as feasible</a:t>
            </a:r>
            <a:r>
              <a:rPr lang="en-US" sz="2400" b="1" i="0" dirty="0">
                <a:effectLst/>
                <a:latin typeface="+mn-lt"/>
              </a:rPr>
              <a:t> - on the injured</a:t>
            </a:r>
          </a:p>
          <a:p>
            <a:pPr algn="l"/>
            <a:r>
              <a:rPr lang="en-US" sz="2400" b="1" dirty="0">
                <a:latin typeface="+mn-lt"/>
              </a:rPr>
              <a:t>             extremity and move the casualty to cover</a:t>
            </a:r>
            <a:r>
              <a:rPr lang="en-US" sz="2400" b="0" i="0" dirty="0">
                <a:effectLst/>
                <a:latin typeface="+mn-lt"/>
              </a:rPr>
              <a:t>.</a:t>
            </a:r>
          </a:p>
          <a:p>
            <a:pPr algn="l"/>
            <a:endParaRPr lang="en-US" sz="2400" dirty="0">
              <a:latin typeface="+mn-lt"/>
            </a:endParaRPr>
          </a:p>
          <a:p>
            <a:pPr algn="l"/>
            <a:r>
              <a:rPr lang="en-US" sz="2000" b="1" i="1" dirty="0">
                <a:latin typeface="+mn-lt"/>
              </a:rPr>
              <a:t>Deployed Medicine website video:</a:t>
            </a:r>
          </a:p>
          <a:p>
            <a:pPr algn="l"/>
            <a:r>
              <a:rPr lang="en-US" sz="2000" b="1" dirty="0"/>
              <a:t>	</a:t>
            </a:r>
            <a:r>
              <a:rPr lang="en-US" sz="2000" b="1" i="1" dirty="0"/>
              <a:t>https://books.allogy.com/web/tenant/8/books/a30c619d-7270-4bfe-be4f-eb4d27adc783/</a:t>
            </a:r>
          </a:p>
          <a:p>
            <a:pPr algn="l"/>
            <a:endParaRPr lang="en-US" sz="2400" dirty="0"/>
          </a:p>
        </p:txBody>
      </p:sp>
    </p:spTree>
    <p:extLst>
      <p:ext uri="{BB962C8B-B14F-4D97-AF65-F5344CB8AC3E}">
        <p14:creationId xmlns:p14="http://schemas.microsoft.com/office/powerpoint/2010/main" val="1974436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17</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17</a:t>
            </a:fld>
            <a:endParaRPr lang="en-US" sz="1400"/>
          </a:p>
        </p:txBody>
      </p:sp>
      <p:sp>
        <p:nvSpPr>
          <p:cNvPr id="760836" name="Rectangle 2"/>
          <p:cNvSpPr>
            <a:spLocks noGrp="1" noChangeArrowheads="1"/>
          </p:cNvSpPr>
          <p:nvPr>
            <p:ph type="title" idx="4294967295"/>
          </p:nvPr>
        </p:nvSpPr>
        <p:spPr>
          <a:xfrm>
            <a:off x="1295400" y="228600"/>
            <a:ext cx="7772400" cy="1143000"/>
          </a:xfrm>
        </p:spPr>
        <p:txBody>
          <a:bodyPr/>
          <a:lstStyle/>
          <a:p>
            <a:pPr eaLnBrk="1" hangingPunct="1"/>
            <a:r>
              <a:rPr lang="en-US" sz="3600" b="1" dirty="0"/>
              <a:t> </a:t>
            </a:r>
            <a:r>
              <a:rPr lang="en-US" sz="3200" b="1" dirty="0"/>
              <a:t>Recognizing Life-Threatening Extremity Bleeding: Tactical Field Care and Tactical Evacuation Care</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TextBox 1">
            <a:extLst>
              <a:ext uri="{FF2B5EF4-FFF2-40B4-BE49-F238E27FC236}">
                <a16:creationId xmlns:a16="http://schemas.microsoft.com/office/drawing/2014/main" id="{DBA2F6FE-37A2-26D2-53E2-8E3310C202C6}"/>
              </a:ext>
            </a:extLst>
          </p:cNvPr>
          <p:cNvSpPr txBox="1"/>
          <p:nvPr/>
        </p:nvSpPr>
        <p:spPr>
          <a:xfrm>
            <a:off x="304800" y="6153090"/>
            <a:ext cx="8763000" cy="400110"/>
          </a:xfrm>
          <a:prstGeom prst="rect">
            <a:avLst/>
          </a:prstGeom>
          <a:noFill/>
        </p:spPr>
        <p:txBody>
          <a:bodyPr wrap="square" rtlCol="0">
            <a:spAutoFit/>
          </a:bodyPr>
          <a:lstStyle/>
          <a:p>
            <a:pPr algn="l"/>
            <a:r>
              <a:rPr lang="en-US" sz="2000" b="1" i="1" dirty="0">
                <a:solidFill>
                  <a:srgbClr val="000000"/>
                </a:solidFill>
                <a:cs typeface="Arial" panose="020B0604020202020204" pitchFamily="34" charset="0"/>
              </a:rPr>
              <a:t>Deployed Medicine Website: 2 November 2023</a:t>
            </a:r>
          </a:p>
        </p:txBody>
      </p:sp>
      <p:pic>
        <p:nvPicPr>
          <p:cNvPr id="4" name="Picture 3">
            <a:extLst>
              <a:ext uri="{FF2B5EF4-FFF2-40B4-BE49-F238E27FC236}">
                <a16:creationId xmlns:a16="http://schemas.microsoft.com/office/drawing/2014/main" id="{C1AE9EA2-4FDB-AD99-5FF4-F202B3723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981200"/>
            <a:ext cx="5276850" cy="3660210"/>
          </a:xfrm>
          <a:prstGeom prst="rect">
            <a:avLst/>
          </a:prstGeom>
          <a:ln w="28575">
            <a:solidFill>
              <a:schemeClr val="tx1"/>
            </a:solidFill>
          </a:ln>
        </p:spPr>
      </p:pic>
    </p:spTree>
    <p:extLst>
      <p:ext uri="{BB962C8B-B14F-4D97-AF65-F5344CB8AC3E}">
        <p14:creationId xmlns:p14="http://schemas.microsoft.com/office/powerpoint/2010/main" val="51557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18</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18</a:t>
            </a:fld>
            <a:endParaRPr lang="en-US" sz="1400"/>
          </a:p>
        </p:txBody>
      </p:sp>
      <p:sp>
        <p:nvSpPr>
          <p:cNvPr id="760836" name="Rectangle 2"/>
          <p:cNvSpPr>
            <a:spLocks noGrp="1" noChangeArrowheads="1"/>
          </p:cNvSpPr>
          <p:nvPr>
            <p:ph type="title" idx="4294967295"/>
          </p:nvPr>
        </p:nvSpPr>
        <p:spPr>
          <a:xfrm>
            <a:off x="914400" y="228600"/>
            <a:ext cx="7772400" cy="1143000"/>
          </a:xfrm>
        </p:spPr>
        <p:txBody>
          <a:bodyPr/>
          <a:lstStyle/>
          <a:p>
            <a:pPr eaLnBrk="1" hangingPunct="1"/>
            <a:r>
              <a:rPr lang="en-US" sz="3600" b="1" dirty="0">
                <a:solidFill>
                  <a:srgbClr val="FF0000"/>
                </a:solidFill>
              </a:rPr>
              <a:t> </a:t>
            </a:r>
            <a:r>
              <a:rPr lang="en-US" b="1" dirty="0">
                <a:solidFill>
                  <a:schemeClr val="tx1"/>
                </a:solidFill>
              </a:rPr>
              <a:t>What New Training Is Needed?</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8" name="TextBox 7"/>
          <p:cNvSpPr txBox="1"/>
          <p:nvPr/>
        </p:nvSpPr>
        <p:spPr>
          <a:xfrm>
            <a:off x="152400" y="1752600"/>
            <a:ext cx="8728672" cy="4832092"/>
          </a:xfrm>
          <a:prstGeom prst="rect">
            <a:avLst/>
          </a:prstGeom>
          <a:noFill/>
        </p:spPr>
        <p:txBody>
          <a:bodyPr wrap="square" rtlCol="0">
            <a:spAutoFit/>
          </a:bodyPr>
          <a:lstStyle/>
          <a:p>
            <a:pPr algn="l"/>
            <a:r>
              <a:rPr lang="en-US" sz="2800" b="1" dirty="0"/>
              <a:t>Based on the Ukrainian tourniquet experience </a:t>
            </a:r>
          </a:p>
          <a:p>
            <a:pPr algn="l"/>
            <a:r>
              <a:rPr lang="en-US" sz="2800" b="1" dirty="0"/>
              <a:t>and the potential for prolonged evacuation times</a:t>
            </a:r>
          </a:p>
          <a:p>
            <a:pPr algn="l"/>
            <a:r>
              <a:rPr lang="en-US" sz="2800" b="1" dirty="0"/>
              <a:t>in future conflicts, there needs to be additional emphasis in TCCC training on ensuring that tourniquets are medically indicated.</a:t>
            </a:r>
          </a:p>
          <a:p>
            <a:pPr algn="l"/>
            <a:endParaRPr lang="en-US" sz="2800" b="1" dirty="0"/>
          </a:p>
          <a:p>
            <a:pPr algn="l">
              <a:buFont typeface="Arial" pitchFamily="34" charset="0"/>
              <a:buChar char="•"/>
            </a:pPr>
            <a:r>
              <a:rPr lang="en-US" sz="2800" b="1" dirty="0"/>
              <a:t> We need images that illustrate what NON-life </a:t>
            </a:r>
          </a:p>
          <a:p>
            <a:pPr algn="l"/>
            <a:r>
              <a:rPr lang="en-US" sz="2800" b="1" dirty="0"/>
              <a:t>   threatening extremity bleeding looks like.</a:t>
            </a:r>
          </a:p>
          <a:p>
            <a:pPr algn="l"/>
            <a:endParaRPr lang="en-US" sz="2800" b="1" dirty="0"/>
          </a:p>
          <a:p>
            <a:pPr algn="l">
              <a:buFont typeface="Arial" pitchFamily="34" charset="0"/>
              <a:buChar char="•"/>
            </a:pPr>
            <a:r>
              <a:rPr lang="en-US" sz="2800" b="1" dirty="0"/>
              <a:t> This needs to be an </a:t>
            </a:r>
            <a:r>
              <a:rPr lang="en-US" sz="2800" b="1" u="sng" dirty="0"/>
              <a:t>objectively</a:t>
            </a:r>
            <a:r>
              <a:rPr lang="en-US" sz="2800" b="1" dirty="0"/>
              <a:t> tested skill with </a:t>
            </a:r>
          </a:p>
          <a:p>
            <a:pPr algn="l"/>
            <a:r>
              <a:rPr lang="en-US" sz="2800" b="1" dirty="0"/>
              <a:t>   its own skill performance sheet. </a:t>
            </a:r>
          </a:p>
        </p:txBody>
      </p:sp>
    </p:spTree>
    <p:extLst>
      <p:ext uri="{BB962C8B-B14F-4D97-AF65-F5344CB8AC3E}">
        <p14:creationId xmlns:p14="http://schemas.microsoft.com/office/powerpoint/2010/main" val="1745673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5D395B-58D8-BEA6-850A-B29BAA680FD2}"/>
              </a:ext>
            </a:extLst>
          </p:cNvPr>
          <p:cNvSpPr txBox="1"/>
          <p:nvPr/>
        </p:nvSpPr>
        <p:spPr>
          <a:xfrm>
            <a:off x="1686133" y="152400"/>
            <a:ext cx="6638741" cy="1323439"/>
          </a:xfrm>
          <a:prstGeom prst="rect">
            <a:avLst/>
          </a:prstGeom>
          <a:noFill/>
        </p:spPr>
        <p:txBody>
          <a:bodyPr wrap="none" rtlCol="0">
            <a:spAutoFit/>
          </a:bodyPr>
          <a:lstStyle/>
          <a:p>
            <a:r>
              <a:rPr lang="en-US" sz="4000" b="1" dirty="0"/>
              <a:t>Who Needs a Tourniquet? </a:t>
            </a:r>
          </a:p>
          <a:p>
            <a:r>
              <a:rPr lang="en-US" sz="4000" b="1" dirty="0"/>
              <a:t>And Who Does Not?</a:t>
            </a:r>
          </a:p>
        </p:txBody>
      </p:sp>
      <p:sp>
        <p:nvSpPr>
          <p:cNvPr id="3" name="TextBox 2">
            <a:extLst>
              <a:ext uri="{FF2B5EF4-FFF2-40B4-BE49-F238E27FC236}">
                <a16:creationId xmlns:a16="http://schemas.microsoft.com/office/drawing/2014/main" id="{C8AE872A-A1CC-0123-1623-B75B0D9F1342}"/>
              </a:ext>
            </a:extLst>
          </p:cNvPr>
          <p:cNvSpPr txBox="1"/>
          <p:nvPr/>
        </p:nvSpPr>
        <p:spPr>
          <a:xfrm>
            <a:off x="183473" y="2099370"/>
            <a:ext cx="8597225" cy="3970318"/>
          </a:xfrm>
          <a:prstGeom prst="rect">
            <a:avLst/>
          </a:prstGeom>
          <a:noFill/>
        </p:spPr>
        <p:txBody>
          <a:bodyPr wrap="none" rtlCol="0">
            <a:spAutoFit/>
          </a:bodyPr>
          <a:lstStyle/>
          <a:p>
            <a:pPr marL="457200" indent="-457200" algn="l">
              <a:buFont typeface="Arial" panose="020B0604020202020204" pitchFamily="34" charset="0"/>
              <a:buChar char="•"/>
            </a:pPr>
            <a:r>
              <a:rPr lang="en-US" sz="2800" b="1" dirty="0"/>
              <a:t>The slides to follow are examples of extremity </a:t>
            </a:r>
          </a:p>
          <a:p>
            <a:pPr algn="l"/>
            <a:r>
              <a:rPr lang="en-US" sz="2800" b="1" dirty="0"/>
              <a:t>      wounds.</a:t>
            </a:r>
          </a:p>
          <a:p>
            <a:pPr marL="457200" indent="-457200" algn="l">
              <a:buFont typeface="Arial" panose="020B0604020202020204" pitchFamily="34" charset="0"/>
              <a:buChar char="•"/>
            </a:pPr>
            <a:endParaRPr lang="en-US" sz="2800" b="1" dirty="0"/>
          </a:p>
          <a:p>
            <a:pPr marL="457200" indent="-457200" algn="l">
              <a:buFont typeface="Arial" panose="020B0604020202020204" pitchFamily="34" charset="0"/>
              <a:buChar char="•"/>
            </a:pPr>
            <a:r>
              <a:rPr lang="en-US" sz="2800" b="1" dirty="0"/>
              <a:t>The task is to identify which wounds need a </a:t>
            </a:r>
          </a:p>
          <a:p>
            <a:pPr marL="457200" indent="-457200" algn="l"/>
            <a:r>
              <a:rPr lang="en-US" sz="2800" b="1" dirty="0"/>
              <a:t>     tourniquet (i.e. show life-threatening extremity</a:t>
            </a:r>
          </a:p>
          <a:p>
            <a:pPr marL="457200" indent="-457200" algn="l"/>
            <a:r>
              <a:rPr lang="en-US" sz="2800" b="1" dirty="0"/>
              <a:t>     bleeding.)</a:t>
            </a:r>
          </a:p>
          <a:p>
            <a:pPr marL="457200" indent="-457200" algn="l"/>
            <a:endParaRPr lang="en-US" sz="2800" b="1" dirty="0"/>
          </a:p>
          <a:p>
            <a:pPr marL="457200" indent="-457200" algn="l">
              <a:buFont typeface="Arial" panose="020B0604020202020204" pitchFamily="34" charset="0"/>
              <a:buChar char="•"/>
            </a:pPr>
            <a:r>
              <a:rPr lang="en-US" sz="2800" b="1" dirty="0"/>
              <a:t>If the bleeding is </a:t>
            </a:r>
            <a:r>
              <a:rPr lang="en-US" sz="2800" b="1" u="sng" dirty="0"/>
              <a:t>not</a:t>
            </a:r>
            <a:r>
              <a:rPr lang="en-US" sz="2800" b="1" dirty="0"/>
              <a:t> life-threatening, the </a:t>
            </a:r>
          </a:p>
          <a:p>
            <a:pPr algn="l"/>
            <a:r>
              <a:rPr lang="en-US" sz="2800" b="1" dirty="0"/>
              <a:t>     extremity does </a:t>
            </a:r>
            <a:r>
              <a:rPr lang="en-US" sz="2800" b="1" u="sng" dirty="0"/>
              <a:t>not</a:t>
            </a:r>
            <a:r>
              <a:rPr lang="en-US" sz="2800" b="1" dirty="0"/>
              <a:t> need a tourniquet.</a:t>
            </a:r>
          </a:p>
        </p:txBody>
      </p:sp>
    </p:spTree>
    <p:extLst>
      <p:ext uri="{BB962C8B-B14F-4D97-AF65-F5344CB8AC3E}">
        <p14:creationId xmlns:p14="http://schemas.microsoft.com/office/powerpoint/2010/main" val="303650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0317 MR JB2 DUSTOFF UH 60 and C130.JPG"/>
          <p:cNvPicPr>
            <a:picLocks noChangeAspect="1"/>
          </p:cNvPicPr>
          <p:nvPr/>
        </p:nvPicPr>
        <p:blipFill>
          <a:blip r:embed="rId2" cstate="print"/>
          <a:srcRect r="9813"/>
          <a:stretch>
            <a:fillRect/>
          </a:stretch>
        </p:blipFill>
        <p:spPr>
          <a:xfrm>
            <a:off x="-1" y="-113270"/>
            <a:ext cx="9144001" cy="6971270"/>
          </a:xfrm>
          <a:prstGeom prst="rect">
            <a:avLst/>
          </a:prstGeom>
        </p:spPr>
      </p:pic>
      <p:sp>
        <p:nvSpPr>
          <p:cNvPr id="5" name="Content Placeholder 2"/>
          <p:cNvSpPr>
            <a:spLocks noGrp="1"/>
          </p:cNvSpPr>
          <p:nvPr>
            <p:ph idx="1"/>
          </p:nvPr>
        </p:nvSpPr>
        <p:spPr>
          <a:xfrm>
            <a:off x="457200" y="2636837"/>
            <a:ext cx="8229600" cy="3306763"/>
          </a:xfrm>
        </p:spPr>
        <p:txBody>
          <a:bodyPr/>
          <a:lstStyle/>
          <a:p>
            <a:pPr marL="0" indent="0">
              <a:buNone/>
            </a:pPr>
            <a:r>
              <a:rPr lang="en-US" sz="2800" b="1" i="1" dirty="0"/>
              <a:t>“The opinions or assertions contained herein are the private views of the author and are not to be construed as official or as reflecting the views of the Departments of the Army, Air Force, Navy or the Department of Defense.”</a:t>
            </a:r>
          </a:p>
          <a:p>
            <a:pPr marL="0" indent="0">
              <a:buFontTx/>
              <a:buChar char="-"/>
            </a:pPr>
            <a:r>
              <a:rPr lang="en-US" sz="2800" i="1" dirty="0"/>
              <a:t>  </a:t>
            </a:r>
            <a:r>
              <a:rPr lang="en-US" sz="2800" b="1" i="1" dirty="0"/>
              <a:t>No financial interests in items discussed</a:t>
            </a:r>
          </a:p>
          <a:p>
            <a:pPr marL="0" indent="0">
              <a:buNone/>
            </a:pPr>
            <a:r>
              <a:rPr lang="en-US" i="1" dirty="0"/>
              <a:t> </a:t>
            </a:r>
            <a:r>
              <a:rPr lang="en-US" sz="1000" i="1" dirty="0"/>
              <a:t>                       </a:t>
            </a:r>
            <a:endParaRPr lang="en-US" sz="1200" i="1" dirty="0"/>
          </a:p>
          <a:p>
            <a:pPr marL="0" indent="0">
              <a:buNone/>
            </a:pPr>
            <a:r>
              <a:rPr lang="en-US" b="1" i="1" dirty="0"/>
              <a:t>                             </a:t>
            </a:r>
          </a:p>
        </p:txBody>
      </p:sp>
      <p:sp>
        <p:nvSpPr>
          <p:cNvPr id="4" name="TextBox 3"/>
          <p:cNvSpPr txBox="1"/>
          <p:nvPr/>
        </p:nvSpPr>
        <p:spPr>
          <a:xfrm>
            <a:off x="2883375" y="0"/>
            <a:ext cx="3365025" cy="830997"/>
          </a:xfrm>
          <a:prstGeom prst="rect">
            <a:avLst/>
          </a:prstGeom>
          <a:noFill/>
        </p:spPr>
        <p:txBody>
          <a:bodyPr wrap="none" rtlCol="0">
            <a:spAutoFit/>
          </a:bodyPr>
          <a:lstStyle/>
          <a:p>
            <a:r>
              <a:rPr lang="en-US" sz="4800" dirty="0"/>
              <a:t>Disclaimers</a:t>
            </a:r>
          </a:p>
        </p:txBody>
      </p:sp>
    </p:spTree>
    <p:extLst>
      <p:ext uri="{BB962C8B-B14F-4D97-AF65-F5344CB8AC3E}">
        <p14:creationId xmlns:p14="http://schemas.microsoft.com/office/powerpoint/2010/main" val="3402262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20</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20</a:t>
            </a:fld>
            <a:endParaRPr lang="en-US" sz="1400"/>
          </a:p>
        </p:txBody>
      </p:sp>
      <p:sp>
        <p:nvSpPr>
          <p:cNvPr id="760836" name="Rectangle 2"/>
          <p:cNvSpPr>
            <a:spLocks noGrp="1" noChangeArrowheads="1"/>
          </p:cNvSpPr>
          <p:nvPr>
            <p:ph type="title" idx="4294967295"/>
          </p:nvPr>
        </p:nvSpPr>
        <p:spPr>
          <a:xfrm>
            <a:off x="1143000" y="152400"/>
            <a:ext cx="7772400" cy="1143000"/>
          </a:xfrm>
        </p:spPr>
        <p:txBody>
          <a:bodyPr/>
          <a:lstStyle/>
          <a:p>
            <a:pPr eaLnBrk="1" hangingPunct="1"/>
            <a:r>
              <a:rPr lang="en-US" b="1" dirty="0"/>
              <a:t> </a:t>
            </a:r>
            <a:r>
              <a:rPr lang="en-US" sz="4000" b="1" dirty="0"/>
              <a:t>Recognizing Life-Threatening Extremity Bleeding</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TextBox 1">
            <a:extLst>
              <a:ext uri="{FF2B5EF4-FFF2-40B4-BE49-F238E27FC236}">
                <a16:creationId xmlns:a16="http://schemas.microsoft.com/office/drawing/2014/main" id="{DBA2F6FE-37A2-26D2-53E2-8E3310C202C6}"/>
              </a:ext>
            </a:extLst>
          </p:cNvPr>
          <p:cNvSpPr txBox="1"/>
          <p:nvPr/>
        </p:nvSpPr>
        <p:spPr>
          <a:xfrm>
            <a:off x="152400" y="1600200"/>
            <a:ext cx="8686800" cy="5139869"/>
          </a:xfrm>
          <a:prstGeom prst="rect">
            <a:avLst/>
          </a:prstGeom>
          <a:noFill/>
        </p:spPr>
        <p:txBody>
          <a:bodyPr wrap="square" rtlCol="0">
            <a:spAutoFit/>
          </a:bodyPr>
          <a:lstStyle/>
          <a:p>
            <a:pPr algn="l"/>
            <a:r>
              <a:rPr lang="en-US" sz="2400" b="1" dirty="0"/>
              <a:t> - Consider the wounds on the following slides as NOT </a:t>
            </a:r>
          </a:p>
          <a:p>
            <a:pPr algn="l"/>
            <a:r>
              <a:rPr lang="en-US" sz="2400" b="1" dirty="0"/>
              <a:t>    being seen during Care Under Fire, but seen during </a:t>
            </a:r>
          </a:p>
          <a:p>
            <a:pPr algn="l"/>
            <a:r>
              <a:rPr lang="en-US" sz="2400" b="1" dirty="0"/>
              <a:t>    Tactical Field Care or TACEVAC Care. The first </a:t>
            </a:r>
          </a:p>
          <a:p>
            <a:pPr algn="l"/>
            <a:r>
              <a:rPr lang="en-US" sz="2400" b="1" dirty="0"/>
              <a:t>    responder has time to examine the casualty. </a:t>
            </a:r>
          </a:p>
          <a:p>
            <a:pPr marL="457200" indent="-457200" algn="l">
              <a:buFontTx/>
              <a:buChar char="-"/>
            </a:pPr>
            <a:endParaRPr lang="en-US" sz="1000" b="1" dirty="0"/>
          </a:p>
          <a:p>
            <a:pPr algn="l"/>
            <a:r>
              <a:rPr lang="en-US" sz="2400" b="1" dirty="0"/>
              <a:t> - The casualty is alert and oriented with a normal radial </a:t>
            </a:r>
          </a:p>
          <a:p>
            <a:pPr algn="l"/>
            <a:r>
              <a:rPr lang="en-US" sz="2400" b="1" dirty="0"/>
              <a:t>     pulse unless otherwise indicated. (i.e. – not in shock).</a:t>
            </a:r>
          </a:p>
          <a:p>
            <a:pPr marL="457200" indent="-457200" algn="l">
              <a:buFontTx/>
              <a:buChar char="-"/>
            </a:pPr>
            <a:r>
              <a:rPr lang="en-US" sz="1000" b="1" dirty="0"/>
              <a:t> </a:t>
            </a:r>
          </a:p>
          <a:p>
            <a:pPr algn="l"/>
            <a:r>
              <a:rPr lang="en-US" sz="2400" b="1" dirty="0"/>
              <a:t>- Evacuation time to surgical care is estimated to be</a:t>
            </a:r>
          </a:p>
          <a:p>
            <a:pPr algn="l"/>
            <a:r>
              <a:rPr lang="en-US" sz="2400" b="1" dirty="0"/>
              <a:t>    greater than 6 hours.</a:t>
            </a:r>
          </a:p>
          <a:p>
            <a:pPr algn="l"/>
            <a:endParaRPr lang="en-US" sz="2000" dirty="0"/>
          </a:p>
          <a:p>
            <a:pPr marL="457200" indent="-457200" algn="l"/>
            <a:r>
              <a:rPr lang="en-US" sz="2400" b="1" dirty="0"/>
              <a:t>- Which of the following 25 wounds need a tourniquet (tourniquet YES) which ones do not (tourniquet NO)?</a:t>
            </a:r>
          </a:p>
          <a:p>
            <a:pPr marL="457200" indent="-457200" algn="l"/>
            <a:endParaRPr lang="en-US" sz="2400" b="1" dirty="0"/>
          </a:p>
          <a:p>
            <a:pPr marL="457200" indent="-457200" algn="l"/>
            <a:r>
              <a:rPr lang="en-US" sz="2400" b="1" dirty="0"/>
              <a:t>- Answers are on slide 54 at the end of this presentation.</a:t>
            </a:r>
          </a:p>
        </p:txBody>
      </p:sp>
    </p:spTree>
    <p:extLst>
      <p:ext uri="{BB962C8B-B14F-4D97-AF65-F5344CB8AC3E}">
        <p14:creationId xmlns:p14="http://schemas.microsoft.com/office/powerpoint/2010/main" val="3269680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5D395B-58D8-BEA6-850A-B29BAA680FD2}"/>
              </a:ext>
            </a:extLst>
          </p:cNvPr>
          <p:cNvSpPr txBox="1"/>
          <p:nvPr/>
        </p:nvSpPr>
        <p:spPr>
          <a:xfrm>
            <a:off x="1461091" y="76200"/>
            <a:ext cx="7378109" cy="1323439"/>
          </a:xfrm>
          <a:prstGeom prst="rect">
            <a:avLst/>
          </a:prstGeom>
          <a:noFill/>
        </p:spPr>
        <p:txBody>
          <a:bodyPr wrap="none" rtlCol="0">
            <a:spAutoFit/>
          </a:bodyPr>
          <a:lstStyle/>
          <a:p>
            <a:r>
              <a:rPr lang="en-US" sz="4000" b="1" dirty="0"/>
              <a:t>Major Traumatic Amputations</a:t>
            </a:r>
          </a:p>
          <a:p>
            <a:r>
              <a:rPr lang="en-US" sz="4000" b="1" dirty="0"/>
              <a:t>Call for a Tourniquet</a:t>
            </a:r>
          </a:p>
        </p:txBody>
      </p:sp>
      <p:sp>
        <p:nvSpPr>
          <p:cNvPr id="3" name="TextBox 2">
            <a:extLst>
              <a:ext uri="{FF2B5EF4-FFF2-40B4-BE49-F238E27FC236}">
                <a16:creationId xmlns:a16="http://schemas.microsoft.com/office/drawing/2014/main" id="{C8AE872A-A1CC-0123-1623-B75B0D9F1342}"/>
              </a:ext>
            </a:extLst>
          </p:cNvPr>
          <p:cNvSpPr txBox="1"/>
          <p:nvPr/>
        </p:nvSpPr>
        <p:spPr>
          <a:xfrm>
            <a:off x="2362200" y="5638800"/>
            <a:ext cx="4658648" cy="523220"/>
          </a:xfrm>
          <a:prstGeom prst="rect">
            <a:avLst/>
          </a:prstGeom>
          <a:noFill/>
        </p:spPr>
        <p:txBody>
          <a:bodyPr wrap="none" rtlCol="0">
            <a:spAutoFit/>
          </a:bodyPr>
          <a:lstStyle/>
          <a:p>
            <a:pPr marL="457200" indent="-457200" algn="l"/>
            <a:r>
              <a:rPr lang="en-US" sz="2800" b="1" dirty="0"/>
              <a:t>This tourniquet stays </a:t>
            </a:r>
            <a:r>
              <a:rPr lang="en-US" sz="2800" b="1" u="sng" dirty="0"/>
              <a:t>ON.</a:t>
            </a:r>
            <a:r>
              <a:rPr lang="en-US" sz="2800" b="1" dirty="0"/>
              <a:t> </a:t>
            </a:r>
          </a:p>
        </p:txBody>
      </p:sp>
      <p:pic>
        <p:nvPicPr>
          <p:cNvPr id="4" name="Picture 3" descr="Traumatic Amputation - Holcomb.jpg"/>
          <p:cNvPicPr>
            <a:picLocks noChangeAspect="1"/>
          </p:cNvPicPr>
          <p:nvPr/>
        </p:nvPicPr>
        <p:blipFill>
          <a:blip r:embed="rId2" cstate="print"/>
          <a:srcRect t="17347"/>
          <a:stretch>
            <a:fillRect/>
          </a:stretch>
        </p:blipFill>
        <p:spPr>
          <a:xfrm>
            <a:off x="2928937" y="1704975"/>
            <a:ext cx="3286125" cy="3857625"/>
          </a:xfrm>
          <a:prstGeom prst="rect">
            <a:avLst/>
          </a:prstGeom>
        </p:spPr>
      </p:pic>
      <p:sp>
        <p:nvSpPr>
          <p:cNvPr id="5" name="TextBox 4"/>
          <p:cNvSpPr txBox="1"/>
          <p:nvPr/>
        </p:nvSpPr>
        <p:spPr>
          <a:xfrm>
            <a:off x="5845264" y="6324600"/>
            <a:ext cx="3070136" cy="369332"/>
          </a:xfrm>
          <a:prstGeom prst="rect">
            <a:avLst/>
          </a:prstGeom>
          <a:noFill/>
        </p:spPr>
        <p:txBody>
          <a:bodyPr wrap="none" rtlCol="0">
            <a:spAutoFit/>
          </a:bodyPr>
          <a:lstStyle/>
          <a:p>
            <a:r>
              <a:rPr lang="en-US" sz="1800" b="1" i="1" dirty="0"/>
              <a:t>Photo – Dr. John Holcomb</a:t>
            </a:r>
          </a:p>
        </p:txBody>
      </p:sp>
    </p:spTree>
    <p:extLst>
      <p:ext uri="{BB962C8B-B14F-4D97-AF65-F5344CB8AC3E}">
        <p14:creationId xmlns:p14="http://schemas.microsoft.com/office/powerpoint/2010/main" val="3036501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22</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22</a:t>
            </a:fld>
            <a:endParaRPr lang="en-US" sz="1400"/>
          </a:p>
        </p:txBody>
      </p:sp>
      <p:sp>
        <p:nvSpPr>
          <p:cNvPr id="760836" name="Rectangle 2"/>
          <p:cNvSpPr>
            <a:spLocks noGrp="1" noChangeArrowheads="1"/>
          </p:cNvSpPr>
          <p:nvPr>
            <p:ph type="title" idx="4294967295"/>
          </p:nvPr>
        </p:nvSpPr>
        <p:spPr>
          <a:xfrm>
            <a:off x="11430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0" y="5791200"/>
            <a:ext cx="8991600" cy="685800"/>
          </a:xfrm>
        </p:spPr>
        <p:txBody>
          <a:bodyPr/>
          <a:lstStyle/>
          <a:p>
            <a:pPr algn="ctr" eaLnBrk="1" hangingPunct="1">
              <a:lnSpc>
                <a:spcPct val="80000"/>
              </a:lnSpc>
              <a:buFont typeface="Wingdings" pitchFamily="2" charset="2"/>
              <a:buNone/>
            </a:pPr>
            <a:r>
              <a:rPr lang="en-US" b="1" dirty="0"/>
              <a:t>Case #1</a:t>
            </a:r>
          </a:p>
          <a:p>
            <a:pPr algn="ctr" eaLnBrk="1" hangingPunct="1">
              <a:lnSpc>
                <a:spcPct val="80000"/>
              </a:lnSpc>
              <a:buFont typeface="Wingdings" pitchFamily="2" charset="2"/>
              <a:buNone/>
            </a:pPr>
            <a:endParaRPr lang="en-US" sz="1000" b="1" dirty="0"/>
          </a:p>
          <a:p>
            <a:pPr algn="ctr" eaLnBrk="1" hangingPunct="1">
              <a:lnSpc>
                <a:spcPct val="80000"/>
              </a:lnSpc>
              <a:buFont typeface="Wingdings" pitchFamily="2" charset="2"/>
              <a:buNone/>
            </a:pPr>
            <a:r>
              <a:rPr lang="en-US" sz="2000" b="1" i="1" dirty="0"/>
              <a:t> (Play the video from Dr. John Holcomb - Baghdad - 2006)</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8" name="JH TQT 230727.MOV">
            <a:hlinkClick r:id="" action="ppaction://media"/>
          </p:cNvPr>
          <p:cNvPicPr>
            <a:picLocks noRot="1" noChangeAspect="1"/>
          </p:cNvPicPr>
          <p:nvPr>
            <a:videoFile r:link="rId1"/>
          </p:nvPr>
        </p:nvPicPr>
        <p:blipFill>
          <a:blip r:embed="rId6" cstate="print"/>
          <a:stretch>
            <a:fillRect/>
          </a:stretch>
        </p:blipFill>
        <p:spPr>
          <a:xfrm>
            <a:off x="2286000" y="2000250"/>
            <a:ext cx="4495800" cy="3371850"/>
          </a:xfrm>
          <a:prstGeom prst="rect">
            <a:avLst/>
          </a:prstGeom>
        </p:spPr>
      </p:pic>
      <p:pic>
        <p:nvPicPr>
          <p:cNvPr id="9" name="JH TQT 230727.MOV">
            <a:hlinkClick r:id="" action="ppaction://media"/>
          </p:cNvPr>
          <p:cNvPicPr>
            <a:picLocks noRot="1" noChangeAspect="1"/>
          </p:cNvPicPr>
          <p:nvPr>
            <a:videoFile r:link="rId1"/>
          </p:nvPr>
        </p:nvPicPr>
        <p:blipFill>
          <a:blip r:embed="rId6" cstate="print"/>
          <a:stretch>
            <a:fillRect/>
          </a:stretch>
        </p:blipFill>
        <p:spPr>
          <a:xfrm>
            <a:off x="2260600" y="2000250"/>
            <a:ext cx="4546600" cy="3409950"/>
          </a:xfrm>
          <a:prstGeom prst="rect">
            <a:avLst/>
          </a:prstGeom>
        </p:spPr>
      </p:pic>
      <p:pic>
        <p:nvPicPr>
          <p:cNvPr id="10" name="JH TQT 230727.MOV">
            <a:hlinkClick r:id="" action="ppaction://media"/>
          </p:cNvPr>
          <p:cNvPicPr>
            <a:picLocks noRot="1" noChangeAspect="1"/>
          </p:cNvPicPr>
          <p:nvPr>
            <a:videoFile r:link="rId1"/>
          </p:nvPr>
        </p:nvPicPr>
        <p:blipFill>
          <a:blip r:embed="rId6" cstate="print"/>
          <a:stretch>
            <a:fillRect/>
          </a:stretch>
        </p:blipFill>
        <p:spPr>
          <a:xfrm>
            <a:off x="2209800" y="1752600"/>
            <a:ext cx="4597400" cy="3733800"/>
          </a:xfrm>
          <a:prstGeom prst="rect">
            <a:avLst/>
          </a:prstGeom>
        </p:spPr>
      </p:pic>
      <p:pic>
        <p:nvPicPr>
          <p:cNvPr id="11" name="TCCC 240111 Holcomb Video - 2006.MOV">
            <a:hlinkClick r:id="" action="ppaction://media"/>
          </p:cNvPr>
          <p:cNvPicPr>
            <a:picLocks noRot="1" noChangeAspect="1"/>
          </p:cNvPicPr>
          <p:nvPr>
            <a:videoFile r:link="rId1"/>
          </p:nvPr>
        </p:nvPicPr>
        <p:blipFill>
          <a:blip r:embed="rId6" cstate="print"/>
          <a:stretch>
            <a:fillRect/>
          </a:stretch>
        </p:blipFill>
        <p:spPr>
          <a:xfrm>
            <a:off x="2209800" y="1771650"/>
            <a:ext cx="4572000" cy="3714750"/>
          </a:xfrm>
          <a:prstGeom prst="rect">
            <a:avLst/>
          </a:prstGeom>
        </p:spPr>
      </p:pic>
      <p:pic>
        <p:nvPicPr>
          <p:cNvPr id="12" name="TCCC 240111 Holcomb Video - 2006.MOV">
            <a:hlinkClick r:id="" action="ppaction://media"/>
          </p:cNvPr>
          <p:cNvPicPr>
            <a:picLocks noRot="1" noChangeAspect="1"/>
          </p:cNvPicPr>
          <p:nvPr>
            <a:videoFile r:link="rId1"/>
          </p:nvPr>
        </p:nvPicPr>
        <p:blipFill>
          <a:blip r:embed="rId6" cstate="print"/>
          <a:stretch>
            <a:fillRect/>
          </a:stretch>
        </p:blipFill>
        <p:spPr>
          <a:xfrm>
            <a:off x="3352800" y="2514600"/>
            <a:ext cx="2438400" cy="1828800"/>
          </a:xfrm>
          <a:prstGeom prst="rect">
            <a:avLst/>
          </a:prstGeom>
        </p:spPr>
      </p:pic>
      <p:pic>
        <p:nvPicPr>
          <p:cNvPr id="13" name="TCCC 240111 Holcomb Video - 2006.MOV">
            <a:hlinkClick r:id="" action="ppaction://media"/>
          </p:cNvPr>
          <p:cNvPicPr>
            <a:picLocks noRot="1" noChangeAspect="1"/>
          </p:cNvPicPr>
          <p:nvPr>
            <a:videoFile r:link="rId1"/>
          </p:nvPr>
        </p:nvPicPr>
        <p:blipFill>
          <a:blip r:embed="rId6" cstate="print"/>
          <a:stretch>
            <a:fillRect/>
          </a:stretch>
        </p:blipFill>
        <p:spPr>
          <a:xfrm>
            <a:off x="1905000" y="1657350"/>
            <a:ext cx="5207000" cy="3905250"/>
          </a:xfrm>
          <a:prstGeom prst="rect">
            <a:avLst/>
          </a:prstGeom>
        </p:spPr>
      </p:pic>
      <p:pic>
        <p:nvPicPr>
          <p:cNvPr id="14" name="TCCC 240111 Holcomb Video - 2006.MOV">
            <a:hlinkClick r:id="" action="ppaction://media"/>
          </p:cNvPr>
          <p:cNvPicPr>
            <a:picLocks noRot="1" noChangeAspect="1"/>
          </p:cNvPicPr>
          <p:nvPr>
            <a:videoFile r:link="rId1"/>
          </p:nvPr>
        </p:nvPicPr>
        <p:blipFill>
          <a:blip r:embed="rId6" cstate="print"/>
          <a:stretch>
            <a:fillRect/>
          </a:stretch>
        </p:blipFill>
        <p:spPr>
          <a:xfrm>
            <a:off x="1905000" y="1600200"/>
            <a:ext cx="5181600" cy="3962400"/>
          </a:xfrm>
          <a:prstGeom prst="rect">
            <a:avLst/>
          </a:prstGeom>
        </p:spPr>
      </p:pic>
      <p:pic>
        <p:nvPicPr>
          <p:cNvPr id="15" name="TCCC 240528 Holcomb Video - 2006.MOV">
            <a:hlinkClick r:id="" action="ppaction://media"/>
          </p:cNvPr>
          <p:cNvPicPr>
            <a:picLocks noRot="1" noChangeAspect="1"/>
          </p:cNvPicPr>
          <p:nvPr>
            <a:videoFile r:link="rId1"/>
          </p:nvPr>
        </p:nvPicPr>
        <p:blipFill>
          <a:blip r:embed="rId6" cstate="print"/>
          <a:stretch>
            <a:fillRect/>
          </a:stretch>
        </p:blipFill>
        <p:spPr>
          <a:xfrm>
            <a:off x="1905000" y="1485900"/>
            <a:ext cx="5410200" cy="4076700"/>
          </a:xfrm>
          <a:prstGeom prst="rect">
            <a:avLst/>
          </a:prstGeom>
        </p:spPr>
      </p:pic>
      <p:pic>
        <p:nvPicPr>
          <p:cNvPr id="2" name="TCCC 240614  Who Does NOT Need a Tourniquet V12 Final - Holcomb Video - 2006">
            <a:hlinkClick r:id="" action="ppaction://media"/>
            <a:extLst>
              <a:ext uri="{FF2B5EF4-FFF2-40B4-BE49-F238E27FC236}">
                <a16:creationId xmlns:a16="http://schemas.microsoft.com/office/drawing/2014/main" id="{A84A1CF9-132C-30BD-E427-2547DB984D26}"/>
              </a:ext>
            </a:extLst>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1802251" y="1543050"/>
            <a:ext cx="5309749" cy="3962400"/>
          </a:xfrm>
          <a:prstGeom prst="rect">
            <a:avLst/>
          </a:prstGeom>
        </p:spPr>
      </p:pic>
    </p:spTree>
    <p:extLst>
      <p:ext uri="{BB962C8B-B14F-4D97-AF65-F5344CB8AC3E}">
        <p14:creationId xmlns:p14="http://schemas.microsoft.com/office/powerpoint/2010/main" val="290706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fill="hold" display="0">
                  <p:stCondLst>
                    <p:cond delay="indefinite"/>
                  </p:stCondLst>
                  <p:endCondLst>
                    <p:cond evt="onNext" delay="0">
                      <p:tgtEl>
                        <p:sldTgt/>
                      </p:tgtEl>
                    </p:cond>
                    <p:cond evt="onPrev" delay="0">
                      <p:tgtEl>
                        <p:sldTgt/>
                      </p:tgtEl>
                    </p:cond>
                  </p:endCondLst>
                </p:cTn>
                <p:tgtEl>
                  <p:spTgt spid="8"/>
                </p:tgtEl>
              </p:cMediaNode>
            </p:video>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9"/>
                                        </p:tgtEl>
                                      </p:cBhvr>
                                    </p:cmd>
                                  </p:childTnLst>
                                </p:cTn>
                              </p:par>
                            </p:childTnLst>
                          </p:cTn>
                        </p:par>
                      </p:childTnLst>
                    </p:cTn>
                  </p:par>
                </p:childTnLst>
              </p:cTn>
              <p:nextCondLst>
                <p:cond evt="onClick" delay="0">
                  <p:tgtEl>
                    <p:spTgt spid="9"/>
                  </p:tgtEl>
                </p:cond>
              </p:nextCondLst>
            </p:seq>
            <p:video>
              <p:cMediaNode>
                <p:cTn id="18" fill="hold" display="0">
                  <p:stCondLst>
                    <p:cond delay="indefinite"/>
                  </p:stCondLst>
                  <p:endCondLst>
                    <p:cond evt="onNext" delay="0">
                      <p:tgtEl>
                        <p:sldTgt/>
                      </p:tgtEl>
                    </p:cond>
                    <p:cond evt="onPrev" delay="0">
                      <p:tgtEl>
                        <p:sldTgt/>
                      </p:tgtEl>
                    </p:cond>
                  </p:endCondLst>
                </p:cTn>
                <p:tgtEl>
                  <p:spTgt spid="9"/>
                </p:tgtEl>
              </p:cMediaNode>
            </p:video>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10"/>
                                        </p:tgtEl>
                                      </p:cBhvr>
                                    </p:cmd>
                                  </p:childTnLst>
                                </p:cTn>
                              </p:par>
                            </p:childTnLst>
                          </p:cTn>
                        </p:par>
                      </p:childTnLst>
                    </p:cTn>
                  </p:par>
                </p:childTnLst>
              </p:cTn>
              <p:nextCondLst>
                <p:cond evt="onClick" delay="0">
                  <p:tgtEl>
                    <p:spTgt spid="10"/>
                  </p:tgtEl>
                </p:cond>
              </p:nextCondLst>
            </p:seq>
            <p:video>
              <p:cMediaNode>
                <p:cTn id="24" fill="hold" display="0">
                  <p:stCondLst>
                    <p:cond delay="indefinite"/>
                  </p:stCondLst>
                  <p:endCondLst>
                    <p:cond evt="onNext" delay="0">
                      <p:tgtEl>
                        <p:sldTgt/>
                      </p:tgtEl>
                    </p:cond>
                    <p:cond evt="onPrev" delay="0">
                      <p:tgtEl>
                        <p:sldTgt/>
                      </p:tgtEl>
                    </p:cond>
                  </p:endCondLst>
                </p:cTn>
                <p:tgtEl>
                  <p:spTgt spid="10"/>
                </p:tgtEl>
              </p:cMediaNode>
            </p:video>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1"/>
                                        </p:tgtEl>
                                      </p:cBhvr>
                                    </p:cmd>
                                  </p:childTnLst>
                                </p:cTn>
                              </p:par>
                            </p:childTnLst>
                          </p:cTn>
                        </p:par>
                      </p:childTnLst>
                    </p:cTn>
                  </p:par>
                </p:childTnLst>
              </p:cTn>
              <p:nextCondLst>
                <p:cond evt="onClick" delay="0">
                  <p:tgtEl>
                    <p:spTgt spid="11"/>
                  </p:tgtEl>
                </p:cond>
              </p:nextCondLst>
            </p:seq>
            <p:video>
              <p:cMediaNode>
                <p:cTn id="30" fill="hold" display="0">
                  <p:stCondLst>
                    <p:cond delay="indefinite"/>
                  </p:stCondLst>
                  <p:endCondLst>
                    <p:cond evt="onNext" delay="0">
                      <p:tgtEl>
                        <p:sldTgt/>
                      </p:tgtEl>
                    </p:cond>
                    <p:cond evt="onPrev" delay="0">
                      <p:tgtEl>
                        <p:sldTgt/>
                      </p:tgtEl>
                    </p:cond>
                  </p:endCondLst>
                </p:cTn>
                <p:tgtEl>
                  <p:spTgt spid="11"/>
                </p:tgtEl>
              </p:cMediaNode>
            </p:video>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2"/>
                                        </p:tgtEl>
                                      </p:cBhvr>
                                    </p:cmd>
                                  </p:childTnLst>
                                </p:cTn>
                              </p:par>
                            </p:childTnLst>
                          </p:cTn>
                        </p:par>
                      </p:childTnLst>
                    </p:cTn>
                  </p:par>
                </p:childTnLst>
              </p:cTn>
              <p:nextCondLst>
                <p:cond evt="onClick" delay="0">
                  <p:tgtEl>
                    <p:spTgt spid="12"/>
                  </p:tgtEl>
                </p:cond>
              </p:nextCondLst>
            </p:seq>
            <p:video>
              <p:cMediaNode>
                <p:cTn id="36" fill="hold" display="0">
                  <p:stCondLst>
                    <p:cond delay="indefinite"/>
                  </p:stCondLst>
                  <p:endCondLst>
                    <p:cond evt="onNext" delay="0">
                      <p:tgtEl>
                        <p:sldTgt/>
                      </p:tgtEl>
                    </p:cond>
                    <p:cond evt="onPrev" delay="0">
                      <p:tgtEl>
                        <p:sldTgt/>
                      </p:tgtEl>
                    </p:cond>
                  </p:endCondLst>
                </p:cTn>
                <p:tgtEl>
                  <p:spTgt spid="12"/>
                </p:tgtEl>
              </p:cMediaNode>
            </p:video>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13"/>
                                        </p:tgtEl>
                                      </p:cBhvr>
                                    </p:cmd>
                                  </p:childTnLst>
                                </p:cTn>
                              </p:par>
                            </p:childTnLst>
                          </p:cTn>
                        </p:par>
                      </p:childTnLst>
                    </p:cTn>
                  </p:par>
                </p:childTnLst>
              </p:cTn>
              <p:nextCondLst>
                <p:cond evt="onClick" delay="0">
                  <p:tgtEl>
                    <p:spTgt spid="13"/>
                  </p:tgtEl>
                </p:cond>
              </p:nextCondLst>
            </p:seq>
            <p:video>
              <p:cMediaNode>
                <p:cTn id="42" fill="hold" display="0">
                  <p:stCondLst>
                    <p:cond delay="indefinite"/>
                  </p:stCondLst>
                  <p:endCondLst>
                    <p:cond evt="onNext" delay="0">
                      <p:tgtEl>
                        <p:sldTgt/>
                      </p:tgtEl>
                    </p:cond>
                    <p:cond evt="onPrev" delay="0">
                      <p:tgtEl>
                        <p:sldTgt/>
                      </p:tgtEl>
                    </p:cond>
                  </p:endCondLst>
                </p:cTn>
                <p:tgtEl>
                  <p:spTgt spid="13"/>
                </p:tgtEl>
              </p:cMediaNode>
            </p:video>
            <p:seq concurrent="1" nextAc="seek">
              <p:cTn id="43" restart="whenNotActive" fill="hold" evtFilter="cancelBubble" nodeType="interactiveSeq">
                <p:stCondLst>
                  <p:cond evt="onClick" delay="0">
                    <p:tgtEl>
                      <p:spTgt spid="14"/>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14"/>
                                        </p:tgtEl>
                                      </p:cBhvr>
                                    </p:cmd>
                                  </p:childTnLst>
                                </p:cTn>
                              </p:par>
                            </p:childTnLst>
                          </p:cTn>
                        </p:par>
                      </p:childTnLst>
                    </p:cTn>
                  </p:par>
                </p:childTnLst>
              </p:cTn>
              <p:nextCondLst>
                <p:cond evt="onClick" delay="0">
                  <p:tgtEl>
                    <p:spTgt spid="14"/>
                  </p:tgtEl>
                </p:cond>
              </p:nextCondLst>
            </p:seq>
            <p:video>
              <p:cMediaNode>
                <p:cTn id="48" fill="hold" display="0">
                  <p:stCondLst>
                    <p:cond delay="indefinite"/>
                  </p:stCondLst>
                  <p:endCondLst>
                    <p:cond evt="onNext" delay="0">
                      <p:tgtEl>
                        <p:sldTgt/>
                      </p:tgtEl>
                    </p:cond>
                    <p:cond evt="onPrev" delay="0">
                      <p:tgtEl>
                        <p:sldTgt/>
                      </p:tgtEl>
                    </p:cond>
                  </p:endCondLst>
                </p:cTn>
                <p:tgtEl>
                  <p:spTgt spid="14"/>
                </p:tgtEl>
              </p:cMediaNode>
            </p:video>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2" presetClass="mediacall" presetSubtype="0" fill="hold" nodeType="clickEffect">
                                  <p:stCondLst>
                                    <p:cond delay="0"/>
                                  </p:stCondLst>
                                  <p:childTnLst>
                                    <p:cmd type="call" cmd="togglePause">
                                      <p:cBhvr>
                                        <p:cTn id="53" dur="1" fill="hold"/>
                                        <p:tgtEl>
                                          <p:spTgt spid="15"/>
                                        </p:tgtEl>
                                      </p:cBhvr>
                                    </p:cmd>
                                  </p:childTnLst>
                                </p:cTn>
                              </p:par>
                            </p:childTnLst>
                          </p:cTn>
                        </p:par>
                      </p:childTnLst>
                    </p:cTn>
                  </p:par>
                </p:childTnLst>
              </p:cTn>
              <p:nextCondLst>
                <p:cond evt="onClick" delay="0">
                  <p:tgtEl>
                    <p:spTgt spid="15"/>
                  </p:tgtEl>
                </p:cond>
              </p:nextCondLst>
            </p:seq>
            <p:video>
              <p:cMediaNode>
                <p:cTn id="54" fill="hold" display="0">
                  <p:stCondLst>
                    <p:cond delay="indefinite"/>
                  </p:stCondLst>
                  <p:endCondLst>
                    <p:cond evt="onNext" delay="0">
                      <p:tgtEl>
                        <p:sldTgt/>
                      </p:tgtEl>
                    </p:cond>
                    <p:cond evt="onPrev" delay="0">
                      <p:tgtEl>
                        <p:sldTgt/>
                      </p:tgtEl>
                    </p:cond>
                  </p:endCondLst>
                </p:cTn>
                <p:tgtEl>
                  <p:spTgt spid="15"/>
                </p:tgtEl>
              </p:cMediaNode>
            </p:video>
            <p:video>
              <p:cMediaNode vol="80000">
                <p:cTn id="55" fill="hold" display="0">
                  <p:stCondLst>
                    <p:cond delay="indefinite"/>
                  </p:stCondLst>
                </p:cTn>
                <p:tgtEl>
                  <p:spTgt spid="2"/>
                </p:tgtEl>
              </p:cMediaNode>
            </p:video>
            <p:seq concurrent="1" nextAc="seek">
              <p:cTn id="56" restart="whenNotActive" fill="hold" evtFilter="cancelBubble" nodeType="interactiveSeq">
                <p:stCondLst>
                  <p:cond evt="onClick" delay="0">
                    <p:tgtEl>
                      <p:spTgt spid="2"/>
                    </p:tgtEl>
                  </p:cond>
                </p:stCondLst>
                <p:endSync evt="end" delay="0">
                  <p:rtn val="all"/>
                </p:endSync>
                <p:childTnLst>
                  <p:par>
                    <p:cTn id="57" fill="hold">
                      <p:stCondLst>
                        <p:cond delay="0"/>
                      </p:stCondLst>
                      <p:childTnLst>
                        <p:par>
                          <p:cTn id="58" fill="hold">
                            <p:stCondLst>
                              <p:cond delay="0"/>
                            </p:stCondLst>
                            <p:childTnLst>
                              <p:par>
                                <p:cTn id="59" presetID="2" presetClass="mediacall" presetSubtype="0" fill="hold" nodeType="clickEffect">
                                  <p:stCondLst>
                                    <p:cond delay="0"/>
                                  </p:stCondLst>
                                  <p:childTnLst>
                                    <p:cmd type="call" cmd="togglePause">
                                      <p:cBhvr>
                                        <p:cTn id="60"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23</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23</a:t>
            </a:fld>
            <a:endParaRPr lang="en-US" sz="1400"/>
          </a:p>
        </p:txBody>
      </p:sp>
      <p:sp>
        <p:nvSpPr>
          <p:cNvPr id="760836" name="Rectangle 2"/>
          <p:cNvSpPr>
            <a:spLocks noGrp="1" noChangeArrowheads="1"/>
          </p:cNvSpPr>
          <p:nvPr>
            <p:ph type="title" idx="4294967295"/>
          </p:nvPr>
        </p:nvSpPr>
        <p:spPr>
          <a:xfrm>
            <a:off x="1066800" y="2286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0" y="5791200"/>
            <a:ext cx="8991600" cy="685800"/>
          </a:xfrm>
        </p:spPr>
        <p:txBody>
          <a:bodyPr/>
          <a:lstStyle/>
          <a:p>
            <a:pPr algn="ctr" eaLnBrk="1" hangingPunct="1">
              <a:lnSpc>
                <a:spcPct val="80000"/>
              </a:lnSpc>
              <a:buFont typeface="Wingdings" pitchFamily="2" charset="2"/>
              <a:buNone/>
            </a:pPr>
            <a:r>
              <a:rPr lang="en-US" b="1" dirty="0"/>
              <a:t>Case #2</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4" name="Picture 3">
            <a:extLst>
              <a:ext uri="{FF2B5EF4-FFF2-40B4-BE49-F238E27FC236}">
                <a16:creationId xmlns:a16="http://schemas.microsoft.com/office/drawing/2014/main" id="{648E6803-B0F3-C931-4350-EA21B172CC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33" t="30387" r="12448" b="25313"/>
          <a:stretch/>
        </p:blipFill>
        <p:spPr>
          <a:xfrm>
            <a:off x="1219200" y="2514600"/>
            <a:ext cx="6662057" cy="2743200"/>
          </a:xfrm>
          <a:prstGeom prst="rect">
            <a:avLst/>
          </a:prstGeom>
        </p:spPr>
      </p:pic>
      <p:sp>
        <p:nvSpPr>
          <p:cNvPr id="8" name="TextBox 7"/>
          <p:cNvSpPr txBox="1"/>
          <p:nvPr/>
        </p:nvSpPr>
        <p:spPr>
          <a:xfrm>
            <a:off x="5352633" y="6400800"/>
            <a:ext cx="2800767" cy="369332"/>
          </a:xfrm>
          <a:prstGeom prst="rect">
            <a:avLst/>
          </a:prstGeom>
          <a:noFill/>
        </p:spPr>
        <p:txBody>
          <a:bodyPr wrap="none" rtlCol="0">
            <a:spAutoFit/>
          </a:bodyPr>
          <a:lstStyle/>
          <a:p>
            <a:r>
              <a:rPr lang="en-US" sz="1800" b="1" i="1" dirty="0"/>
              <a:t>Photographer Unknown</a:t>
            </a:r>
          </a:p>
        </p:txBody>
      </p:sp>
    </p:spTree>
    <p:extLst>
      <p:ext uri="{BB962C8B-B14F-4D97-AF65-F5344CB8AC3E}">
        <p14:creationId xmlns:p14="http://schemas.microsoft.com/office/powerpoint/2010/main" val="2527717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24</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24</a:t>
            </a:fld>
            <a:endParaRPr lang="en-US" sz="1400"/>
          </a:p>
        </p:txBody>
      </p:sp>
      <p:sp>
        <p:nvSpPr>
          <p:cNvPr id="760836" name="Rectangle 2"/>
          <p:cNvSpPr>
            <a:spLocks noGrp="1" noChangeArrowheads="1"/>
          </p:cNvSpPr>
          <p:nvPr>
            <p:ph type="title" idx="4294967295"/>
          </p:nvPr>
        </p:nvSpPr>
        <p:spPr>
          <a:xfrm>
            <a:off x="10668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101600" y="5867400"/>
            <a:ext cx="8966200" cy="685800"/>
          </a:xfrm>
        </p:spPr>
        <p:txBody>
          <a:bodyPr/>
          <a:lstStyle/>
          <a:p>
            <a:pPr algn="ctr" eaLnBrk="1" hangingPunct="1">
              <a:lnSpc>
                <a:spcPct val="80000"/>
              </a:lnSpc>
              <a:buFont typeface="Wingdings" pitchFamily="2" charset="2"/>
              <a:buNone/>
            </a:pPr>
            <a:r>
              <a:rPr lang="en-US" b="1" dirty="0"/>
              <a:t>Case #3</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9" name="Picture 3" descr="Arm Wound"/>
          <p:cNvPicPr>
            <a:picLocks noChangeAspect="1" noChangeArrowheads="1"/>
          </p:cNvPicPr>
          <p:nvPr/>
        </p:nvPicPr>
        <p:blipFill>
          <a:blip r:embed="rId3" cstate="print"/>
          <a:srcRect/>
          <a:stretch>
            <a:fillRect/>
          </a:stretch>
        </p:blipFill>
        <p:spPr bwMode="auto">
          <a:xfrm>
            <a:off x="1622502" y="1676400"/>
            <a:ext cx="5768898" cy="3942080"/>
          </a:xfrm>
          <a:prstGeom prst="rect">
            <a:avLst/>
          </a:prstGeom>
          <a:noFill/>
        </p:spPr>
      </p:pic>
      <p:sp>
        <p:nvSpPr>
          <p:cNvPr id="8" name="TextBox 7"/>
          <p:cNvSpPr txBox="1"/>
          <p:nvPr/>
        </p:nvSpPr>
        <p:spPr>
          <a:xfrm>
            <a:off x="4628821" y="6412468"/>
            <a:ext cx="3557384" cy="369332"/>
          </a:xfrm>
          <a:prstGeom prst="rect">
            <a:avLst/>
          </a:prstGeom>
          <a:noFill/>
        </p:spPr>
        <p:txBody>
          <a:bodyPr wrap="none" rtlCol="0">
            <a:spAutoFit/>
          </a:bodyPr>
          <a:lstStyle/>
          <a:p>
            <a:r>
              <a:rPr lang="en-US" sz="1800" b="1" i="1" dirty="0"/>
              <a:t>Photo: 2018 TCCC Curriculum</a:t>
            </a:r>
          </a:p>
        </p:txBody>
      </p:sp>
    </p:spTree>
    <p:extLst>
      <p:ext uri="{BB962C8B-B14F-4D97-AF65-F5344CB8AC3E}">
        <p14:creationId xmlns:p14="http://schemas.microsoft.com/office/powerpoint/2010/main" val="2868062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25</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25</a:t>
            </a:fld>
            <a:endParaRPr lang="en-US" sz="1400"/>
          </a:p>
        </p:txBody>
      </p:sp>
      <p:sp>
        <p:nvSpPr>
          <p:cNvPr id="760836" name="Rectangle 2"/>
          <p:cNvSpPr>
            <a:spLocks noGrp="1" noChangeArrowheads="1"/>
          </p:cNvSpPr>
          <p:nvPr>
            <p:ph type="title" idx="4294967295"/>
          </p:nvPr>
        </p:nvSpPr>
        <p:spPr>
          <a:xfrm>
            <a:off x="11430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76200" y="5791200"/>
            <a:ext cx="8991600" cy="685800"/>
          </a:xfrm>
        </p:spPr>
        <p:txBody>
          <a:bodyPr/>
          <a:lstStyle/>
          <a:p>
            <a:pPr algn="ctr" eaLnBrk="1" hangingPunct="1">
              <a:lnSpc>
                <a:spcPct val="80000"/>
              </a:lnSpc>
              <a:buFont typeface="Wingdings" pitchFamily="2" charset="2"/>
              <a:buNone/>
            </a:pPr>
            <a:r>
              <a:rPr lang="en-US" b="1" dirty="0"/>
              <a:t>Case #4</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8" name="Picture 7" descr="GSW Foot.jpg"/>
          <p:cNvPicPr>
            <a:picLocks noChangeAspect="1"/>
          </p:cNvPicPr>
          <p:nvPr/>
        </p:nvPicPr>
        <p:blipFill>
          <a:blip r:embed="rId3" cstate="print"/>
          <a:stretch>
            <a:fillRect/>
          </a:stretch>
        </p:blipFill>
        <p:spPr>
          <a:xfrm>
            <a:off x="2097298" y="1676400"/>
            <a:ext cx="4836902" cy="3886200"/>
          </a:xfrm>
          <a:prstGeom prst="rect">
            <a:avLst/>
          </a:prstGeom>
          <a:ln w="28575">
            <a:solidFill>
              <a:schemeClr val="tx1"/>
            </a:solidFill>
          </a:ln>
        </p:spPr>
      </p:pic>
      <p:sp>
        <p:nvSpPr>
          <p:cNvPr id="9" name="TextBox 8"/>
          <p:cNvSpPr txBox="1"/>
          <p:nvPr/>
        </p:nvSpPr>
        <p:spPr>
          <a:xfrm>
            <a:off x="5505033" y="6400800"/>
            <a:ext cx="2800767" cy="369332"/>
          </a:xfrm>
          <a:prstGeom prst="rect">
            <a:avLst/>
          </a:prstGeom>
          <a:noFill/>
        </p:spPr>
        <p:txBody>
          <a:bodyPr wrap="none" rtlCol="0">
            <a:spAutoFit/>
          </a:bodyPr>
          <a:lstStyle/>
          <a:p>
            <a:r>
              <a:rPr lang="en-US" sz="1800" b="1" i="1" dirty="0"/>
              <a:t>Photographer Unknown</a:t>
            </a:r>
          </a:p>
        </p:txBody>
      </p:sp>
    </p:spTree>
    <p:extLst>
      <p:ext uri="{BB962C8B-B14F-4D97-AF65-F5344CB8AC3E}">
        <p14:creationId xmlns:p14="http://schemas.microsoft.com/office/powerpoint/2010/main" val="1416882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26</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26</a:t>
            </a:fld>
            <a:endParaRPr lang="en-US" sz="1400"/>
          </a:p>
        </p:txBody>
      </p:sp>
      <p:sp>
        <p:nvSpPr>
          <p:cNvPr id="760836" name="Rectangle 2"/>
          <p:cNvSpPr>
            <a:spLocks noGrp="1" noChangeArrowheads="1"/>
          </p:cNvSpPr>
          <p:nvPr>
            <p:ph type="title" idx="4294967295"/>
          </p:nvPr>
        </p:nvSpPr>
        <p:spPr>
          <a:xfrm>
            <a:off x="11430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76200" y="5943600"/>
            <a:ext cx="8991600" cy="685800"/>
          </a:xfrm>
        </p:spPr>
        <p:txBody>
          <a:bodyPr/>
          <a:lstStyle/>
          <a:p>
            <a:pPr algn="ctr" eaLnBrk="1" hangingPunct="1">
              <a:lnSpc>
                <a:spcPct val="80000"/>
              </a:lnSpc>
              <a:buFont typeface="Wingdings" pitchFamily="2" charset="2"/>
              <a:buNone/>
            </a:pPr>
            <a:r>
              <a:rPr lang="en-US" b="1" dirty="0"/>
              <a:t>Case #5</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8" name="Picture 7" descr="GSW Arm 1.jpg"/>
          <p:cNvPicPr>
            <a:picLocks noChangeAspect="1"/>
          </p:cNvPicPr>
          <p:nvPr/>
        </p:nvPicPr>
        <p:blipFill>
          <a:blip r:embed="rId3" cstate="print"/>
          <a:stretch>
            <a:fillRect/>
          </a:stretch>
        </p:blipFill>
        <p:spPr>
          <a:xfrm>
            <a:off x="1828800" y="1676400"/>
            <a:ext cx="5361160" cy="3970859"/>
          </a:xfrm>
          <a:prstGeom prst="rect">
            <a:avLst/>
          </a:prstGeom>
          <a:ln w="28575">
            <a:solidFill>
              <a:schemeClr val="tx1"/>
            </a:solidFill>
          </a:ln>
        </p:spPr>
      </p:pic>
      <p:sp>
        <p:nvSpPr>
          <p:cNvPr id="9" name="TextBox 8"/>
          <p:cNvSpPr txBox="1"/>
          <p:nvPr/>
        </p:nvSpPr>
        <p:spPr>
          <a:xfrm>
            <a:off x="5405056" y="6488668"/>
            <a:ext cx="3053144" cy="369332"/>
          </a:xfrm>
          <a:prstGeom prst="rect">
            <a:avLst/>
          </a:prstGeom>
          <a:noFill/>
        </p:spPr>
        <p:txBody>
          <a:bodyPr wrap="none" rtlCol="0">
            <a:spAutoFit/>
          </a:bodyPr>
          <a:lstStyle/>
          <a:p>
            <a:r>
              <a:rPr lang="en-US" sz="1800" b="1" i="1" dirty="0"/>
              <a:t>Photo: Dr. Warren </a:t>
            </a:r>
            <a:r>
              <a:rPr lang="en-US" sz="1800" b="1" i="1" dirty="0" err="1"/>
              <a:t>Dorlac</a:t>
            </a:r>
            <a:r>
              <a:rPr lang="en-US" sz="1800" b="1" i="1" dirty="0"/>
              <a:t>  </a:t>
            </a:r>
            <a:endParaRPr lang="en-US" sz="1800" dirty="0"/>
          </a:p>
        </p:txBody>
      </p:sp>
    </p:spTree>
    <p:extLst>
      <p:ext uri="{BB962C8B-B14F-4D97-AF65-F5344CB8AC3E}">
        <p14:creationId xmlns:p14="http://schemas.microsoft.com/office/powerpoint/2010/main" val="3703041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27</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27</a:t>
            </a:fld>
            <a:endParaRPr lang="en-US" sz="1400"/>
          </a:p>
        </p:txBody>
      </p:sp>
      <p:sp>
        <p:nvSpPr>
          <p:cNvPr id="760836" name="Rectangle 2"/>
          <p:cNvSpPr>
            <a:spLocks noGrp="1" noChangeArrowheads="1"/>
          </p:cNvSpPr>
          <p:nvPr>
            <p:ph type="title" idx="4294967295"/>
          </p:nvPr>
        </p:nvSpPr>
        <p:spPr>
          <a:xfrm>
            <a:off x="11430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91440" y="5791200"/>
            <a:ext cx="8976360" cy="685800"/>
          </a:xfrm>
        </p:spPr>
        <p:txBody>
          <a:bodyPr/>
          <a:lstStyle/>
          <a:p>
            <a:pPr algn="ctr" eaLnBrk="1" hangingPunct="1">
              <a:lnSpc>
                <a:spcPct val="80000"/>
              </a:lnSpc>
              <a:buFont typeface="Wingdings" pitchFamily="2" charset="2"/>
              <a:buNone/>
            </a:pPr>
            <a:r>
              <a:rPr lang="en-US" b="1" dirty="0"/>
              <a:t>Case #6</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2" name="Content Placeholder 3">
            <a:extLst>
              <a:ext uri="{FF2B5EF4-FFF2-40B4-BE49-F238E27FC236}">
                <a16:creationId xmlns:a16="http://schemas.microsoft.com/office/drawing/2014/main" id="{1816D19A-12AD-5F3A-3998-D2C9E74938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7964" y="1600200"/>
            <a:ext cx="4467636" cy="3962400"/>
          </a:xfrm>
          <a:prstGeom prst="rect">
            <a:avLst/>
          </a:prstGeom>
          <a:ln w="25400">
            <a:solidFill>
              <a:schemeClr val="tx1"/>
            </a:solidFill>
          </a:ln>
        </p:spPr>
      </p:pic>
      <p:sp>
        <p:nvSpPr>
          <p:cNvPr id="8" name="TextBox 7"/>
          <p:cNvSpPr txBox="1"/>
          <p:nvPr/>
        </p:nvSpPr>
        <p:spPr>
          <a:xfrm>
            <a:off x="4114800" y="6412468"/>
            <a:ext cx="4331057" cy="369332"/>
          </a:xfrm>
          <a:prstGeom prst="rect">
            <a:avLst/>
          </a:prstGeom>
          <a:noFill/>
        </p:spPr>
        <p:txBody>
          <a:bodyPr wrap="none" rtlCol="0">
            <a:spAutoFit/>
          </a:bodyPr>
          <a:lstStyle/>
          <a:p>
            <a:r>
              <a:rPr lang="en-US" sz="1800" b="1" i="1" dirty="0"/>
              <a:t>Photo: American College of Surgeons</a:t>
            </a:r>
            <a:endParaRPr lang="en-US" sz="1800" dirty="0"/>
          </a:p>
        </p:txBody>
      </p:sp>
    </p:spTree>
    <p:extLst>
      <p:ext uri="{BB962C8B-B14F-4D97-AF65-F5344CB8AC3E}">
        <p14:creationId xmlns:p14="http://schemas.microsoft.com/office/powerpoint/2010/main" val="4005861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28</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28</a:t>
            </a:fld>
            <a:endParaRPr lang="en-US" sz="1400"/>
          </a:p>
        </p:txBody>
      </p:sp>
      <p:sp>
        <p:nvSpPr>
          <p:cNvPr id="760836" name="Rectangle 2"/>
          <p:cNvSpPr>
            <a:spLocks noGrp="1" noChangeArrowheads="1"/>
          </p:cNvSpPr>
          <p:nvPr>
            <p:ph type="title" idx="4294967295"/>
          </p:nvPr>
        </p:nvSpPr>
        <p:spPr>
          <a:xfrm>
            <a:off x="11430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152400" y="5715000"/>
            <a:ext cx="8991600" cy="685800"/>
          </a:xfrm>
        </p:spPr>
        <p:txBody>
          <a:bodyPr/>
          <a:lstStyle/>
          <a:p>
            <a:pPr algn="ctr" eaLnBrk="1" hangingPunct="1">
              <a:lnSpc>
                <a:spcPct val="80000"/>
              </a:lnSpc>
              <a:buFont typeface="Wingdings" pitchFamily="2" charset="2"/>
              <a:buNone/>
            </a:pPr>
            <a:r>
              <a:rPr lang="en-US" b="1" dirty="0"/>
              <a:t>Case #7</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2" name="Content Placeholder 3">
            <a:extLst>
              <a:ext uri="{FF2B5EF4-FFF2-40B4-BE49-F238E27FC236}">
                <a16:creationId xmlns:a16="http://schemas.microsoft.com/office/drawing/2014/main" id="{D2F618AF-4269-0D0E-1C7C-12ECBE828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790966"/>
            <a:ext cx="3733800" cy="3753953"/>
          </a:xfrm>
          <a:prstGeom prst="rect">
            <a:avLst/>
          </a:prstGeom>
          <a:ln w="25400">
            <a:solidFill>
              <a:schemeClr val="tx1"/>
            </a:solidFill>
          </a:ln>
        </p:spPr>
      </p:pic>
      <p:sp>
        <p:nvSpPr>
          <p:cNvPr id="8" name="TextBox 7"/>
          <p:cNvSpPr txBox="1"/>
          <p:nvPr/>
        </p:nvSpPr>
        <p:spPr>
          <a:xfrm>
            <a:off x="3885718" y="6477000"/>
            <a:ext cx="4343882" cy="369332"/>
          </a:xfrm>
          <a:prstGeom prst="rect">
            <a:avLst/>
          </a:prstGeom>
          <a:noFill/>
        </p:spPr>
        <p:txBody>
          <a:bodyPr wrap="none" rtlCol="0">
            <a:spAutoFit/>
          </a:bodyPr>
          <a:lstStyle/>
          <a:p>
            <a:r>
              <a:rPr lang="en-US" sz="1800" b="1" i="1" dirty="0"/>
              <a:t>Image: American College of Surgeons</a:t>
            </a:r>
            <a:endParaRPr lang="en-US" sz="1800" dirty="0"/>
          </a:p>
        </p:txBody>
      </p:sp>
    </p:spTree>
    <p:extLst>
      <p:ext uri="{BB962C8B-B14F-4D97-AF65-F5344CB8AC3E}">
        <p14:creationId xmlns:p14="http://schemas.microsoft.com/office/powerpoint/2010/main" val="2746203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29</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29</a:t>
            </a:fld>
            <a:endParaRPr lang="en-US" sz="1400"/>
          </a:p>
        </p:txBody>
      </p:sp>
      <p:sp>
        <p:nvSpPr>
          <p:cNvPr id="760836" name="Rectangle 2"/>
          <p:cNvSpPr>
            <a:spLocks noGrp="1" noChangeArrowheads="1"/>
          </p:cNvSpPr>
          <p:nvPr>
            <p:ph type="title" idx="4294967295"/>
          </p:nvPr>
        </p:nvSpPr>
        <p:spPr>
          <a:xfrm>
            <a:off x="10668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228600" y="5486400"/>
            <a:ext cx="8991600" cy="685800"/>
          </a:xfrm>
        </p:spPr>
        <p:txBody>
          <a:bodyPr/>
          <a:lstStyle/>
          <a:p>
            <a:pPr algn="ctr" eaLnBrk="1" hangingPunct="1">
              <a:lnSpc>
                <a:spcPct val="80000"/>
              </a:lnSpc>
              <a:buFont typeface="Wingdings" pitchFamily="2" charset="2"/>
              <a:buNone/>
            </a:pPr>
            <a:r>
              <a:rPr lang="en-US" b="1" dirty="0"/>
              <a:t>Case #8</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10" name="Picture 9" descr="Arm Wound No 2.jpg"/>
          <p:cNvPicPr>
            <a:picLocks noChangeAspect="1"/>
          </p:cNvPicPr>
          <p:nvPr/>
        </p:nvPicPr>
        <p:blipFill>
          <a:blip r:embed="rId3" cstate="print"/>
          <a:srcRect t="17312"/>
          <a:stretch>
            <a:fillRect/>
          </a:stretch>
        </p:blipFill>
        <p:spPr>
          <a:xfrm>
            <a:off x="3314700" y="1828800"/>
            <a:ext cx="2857500" cy="3156042"/>
          </a:xfrm>
          <a:prstGeom prst="rect">
            <a:avLst/>
          </a:prstGeom>
          <a:ln w="28575">
            <a:solidFill>
              <a:schemeClr val="tx1"/>
            </a:solidFill>
          </a:ln>
        </p:spPr>
      </p:pic>
      <p:sp>
        <p:nvSpPr>
          <p:cNvPr id="8" name="TextBox 7"/>
          <p:cNvSpPr txBox="1"/>
          <p:nvPr/>
        </p:nvSpPr>
        <p:spPr>
          <a:xfrm>
            <a:off x="5761449" y="6471791"/>
            <a:ext cx="2544351" cy="538609"/>
          </a:xfrm>
          <a:prstGeom prst="rect">
            <a:avLst/>
          </a:prstGeom>
          <a:noFill/>
        </p:spPr>
        <p:txBody>
          <a:bodyPr wrap="none" rtlCol="0">
            <a:spAutoFit/>
          </a:bodyPr>
          <a:lstStyle/>
          <a:p>
            <a:r>
              <a:rPr lang="en-US" sz="1800" b="1" i="1" dirty="0"/>
              <a:t>Photo: Mr. Mike </a:t>
            </a:r>
            <a:r>
              <a:rPr lang="en-US" sz="1800" b="1" i="1" dirty="0" err="1"/>
              <a:t>Meoli</a:t>
            </a:r>
            <a:endParaRPr lang="en-US" sz="1800" dirty="0"/>
          </a:p>
          <a:p>
            <a:endParaRPr lang="en-US" dirty="0"/>
          </a:p>
        </p:txBody>
      </p:sp>
    </p:spTree>
    <p:extLst>
      <p:ext uri="{BB962C8B-B14F-4D97-AF65-F5344CB8AC3E}">
        <p14:creationId xmlns:p14="http://schemas.microsoft.com/office/powerpoint/2010/main" val="358389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3</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3</a:t>
            </a:fld>
            <a:endParaRPr lang="en-US" sz="1400"/>
          </a:p>
        </p:txBody>
      </p:sp>
      <p:sp>
        <p:nvSpPr>
          <p:cNvPr id="760836" name="Rectangle 2"/>
          <p:cNvSpPr>
            <a:spLocks noGrp="1" noChangeArrowheads="1"/>
          </p:cNvSpPr>
          <p:nvPr>
            <p:ph type="title" idx="4294967295"/>
          </p:nvPr>
        </p:nvSpPr>
        <p:spPr>
          <a:xfrm>
            <a:off x="914400" y="76200"/>
            <a:ext cx="7772400" cy="1143000"/>
          </a:xfrm>
        </p:spPr>
        <p:txBody>
          <a:bodyPr/>
          <a:lstStyle/>
          <a:p>
            <a:pPr eaLnBrk="1" hangingPunct="1"/>
            <a:r>
              <a:rPr lang="en-US" b="1" dirty="0"/>
              <a:t> Bottom Line Up Front</a:t>
            </a:r>
            <a:endParaRPr lang="en-US" sz="4400" b="1" dirty="0"/>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TextBox 1">
            <a:extLst>
              <a:ext uri="{FF2B5EF4-FFF2-40B4-BE49-F238E27FC236}">
                <a16:creationId xmlns:a16="http://schemas.microsoft.com/office/drawing/2014/main" id="{DBA2F6FE-37A2-26D2-53E2-8E3310C202C6}"/>
              </a:ext>
            </a:extLst>
          </p:cNvPr>
          <p:cNvSpPr txBox="1"/>
          <p:nvPr/>
        </p:nvSpPr>
        <p:spPr>
          <a:xfrm>
            <a:off x="76200" y="1558290"/>
            <a:ext cx="8839200" cy="5786199"/>
          </a:xfrm>
          <a:prstGeom prst="rect">
            <a:avLst/>
          </a:prstGeom>
          <a:noFill/>
        </p:spPr>
        <p:txBody>
          <a:bodyPr wrap="square" rtlCol="0">
            <a:spAutoFit/>
          </a:bodyPr>
          <a:lstStyle/>
          <a:p>
            <a:pPr algn="l">
              <a:buFont typeface="Arial" pitchFamily="34" charset="0"/>
              <a:buChar char="•"/>
            </a:pPr>
            <a:r>
              <a:rPr lang="en-US" sz="2800" b="1" dirty="0"/>
              <a:t> </a:t>
            </a:r>
            <a:r>
              <a:rPr lang="en-US" sz="2800" b="1" dirty="0">
                <a:solidFill>
                  <a:srgbClr val="0000FF"/>
                </a:solidFill>
              </a:rPr>
              <a:t> </a:t>
            </a:r>
            <a:r>
              <a:rPr lang="en-US" sz="2800" b="1" dirty="0"/>
              <a:t>Many tourniquets are being placed on</a:t>
            </a:r>
          </a:p>
          <a:p>
            <a:pPr algn="l"/>
            <a:r>
              <a:rPr lang="en-US" sz="2800" b="1" dirty="0"/>
              <a:t>    extremities that do not need one. </a:t>
            </a:r>
          </a:p>
          <a:p>
            <a:pPr algn="l"/>
            <a:endParaRPr lang="en-US" sz="1200" b="1" dirty="0"/>
          </a:p>
          <a:p>
            <a:pPr algn="l">
              <a:buFont typeface="Arial" pitchFamily="34" charset="0"/>
              <a:buChar char="•"/>
            </a:pPr>
            <a:r>
              <a:rPr lang="en-US" sz="2800" b="1" dirty="0"/>
              <a:t> That has not caused problems when transport</a:t>
            </a:r>
          </a:p>
          <a:p>
            <a:pPr algn="l"/>
            <a:r>
              <a:rPr lang="en-US" sz="2800" b="1" dirty="0"/>
              <a:t>   times to a treatment facility are short (&lt; 2 hours.)</a:t>
            </a:r>
          </a:p>
          <a:p>
            <a:pPr algn="l">
              <a:buFont typeface="Arial" pitchFamily="34" charset="0"/>
              <a:buChar char="•"/>
            </a:pPr>
            <a:endParaRPr lang="en-US" sz="1200" b="1" dirty="0"/>
          </a:p>
          <a:p>
            <a:pPr algn="l">
              <a:buFont typeface="Arial" pitchFamily="34" charset="0"/>
              <a:buChar char="•"/>
            </a:pPr>
            <a:r>
              <a:rPr lang="en-US" sz="2800" b="1" dirty="0"/>
              <a:t> Where evacuations are prolonged (like Ukraine),</a:t>
            </a:r>
          </a:p>
          <a:p>
            <a:pPr algn="l"/>
            <a:r>
              <a:rPr lang="en-US" sz="2800" b="1" dirty="0"/>
              <a:t>   however, unnecessary tourniquets are causing</a:t>
            </a:r>
          </a:p>
          <a:p>
            <a:pPr algn="l"/>
            <a:r>
              <a:rPr lang="en-US" sz="2800" b="1" dirty="0"/>
              <a:t>   unnecessary amputations + kidney damage.</a:t>
            </a:r>
          </a:p>
          <a:p>
            <a:pPr algn="l"/>
            <a:endParaRPr lang="en-US" sz="1200" b="1" dirty="0"/>
          </a:p>
          <a:p>
            <a:pPr algn="l">
              <a:buFont typeface="Arial" pitchFamily="34" charset="0"/>
              <a:buChar char="•"/>
            </a:pPr>
            <a:r>
              <a:rPr lang="en-US" sz="2800" b="1" dirty="0"/>
              <a:t> </a:t>
            </a:r>
            <a:r>
              <a:rPr lang="en-US" sz="2800" b="1" dirty="0">
                <a:solidFill>
                  <a:srgbClr val="FF0000"/>
                </a:solidFill>
              </a:rPr>
              <a:t>Tourniquet training needs to be modified to </a:t>
            </a:r>
          </a:p>
          <a:p>
            <a:pPr algn="l"/>
            <a:r>
              <a:rPr lang="en-US" sz="2800" b="1" dirty="0">
                <a:solidFill>
                  <a:srgbClr val="FF0000"/>
                </a:solidFill>
              </a:rPr>
              <a:t>   include better training on what kind of wounds </a:t>
            </a:r>
          </a:p>
          <a:p>
            <a:pPr algn="l"/>
            <a:r>
              <a:rPr lang="en-US" sz="2800" b="1" dirty="0">
                <a:solidFill>
                  <a:srgbClr val="FF0000"/>
                </a:solidFill>
              </a:rPr>
              <a:t>   do NOT require a tourniquet.</a:t>
            </a:r>
          </a:p>
          <a:p>
            <a:pPr algn="l"/>
            <a:endParaRPr lang="en-US" sz="2800" b="1" dirty="0">
              <a:solidFill>
                <a:srgbClr val="0000FF"/>
              </a:solidFill>
            </a:endParaRPr>
          </a:p>
          <a:p>
            <a:pPr algn="l">
              <a:buFont typeface="Arial" pitchFamily="34" charset="0"/>
              <a:buChar char="•"/>
            </a:pPr>
            <a:endParaRPr lang="en-US" sz="2600" b="1" dirty="0">
              <a:cs typeface="Arial" panose="020B0604020202020204" pitchFamily="34" charset="0"/>
            </a:endParaRPr>
          </a:p>
        </p:txBody>
      </p:sp>
    </p:spTree>
    <p:extLst>
      <p:ext uri="{BB962C8B-B14F-4D97-AF65-F5344CB8AC3E}">
        <p14:creationId xmlns:p14="http://schemas.microsoft.com/office/powerpoint/2010/main" val="2875889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30</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30</a:t>
            </a:fld>
            <a:endParaRPr lang="en-US" sz="1400"/>
          </a:p>
        </p:txBody>
      </p:sp>
      <p:sp>
        <p:nvSpPr>
          <p:cNvPr id="760836" name="Rectangle 2"/>
          <p:cNvSpPr>
            <a:spLocks noGrp="1" noChangeArrowheads="1"/>
          </p:cNvSpPr>
          <p:nvPr>
            <p:ph type="title" idx="4294967295"/>
          </p:nvPr>
        </p:nvSpPr>
        <p:spPr>
          <a:xfrm>
            <a:off x="11430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228600" y="5638800"/>
            <a:ext cx="8991600" cy="685800"/>
          </a:xfrm>
        </p:spPr>
        <p:txBody>
          <a:bodyPr/>
          <a:lstStyle/>
          <a:p>
            <a:pPr algn="ctr" eaLnBrk="1" hangingPunct="1">
              <a:lnSpc>
                <a:spcPct val="80000"/>
              </a:lnSpc>
              <a:buFont typeface="Wingdings" pitchFamily="2" charset="2"/>
              <a:buNone/>
            </a:pPr>
            <a:r>
              <a:rPr lang="en-US" b="1" dirty="0"/>
              <a:t>Case #9</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8" name="Picture 7" descr="230819 Arm Bleeding 1.jpg"/>
          <p:cNvPicPr>
            <a:picLocks noChangeAspect="1"/>
          </p:cNvPicPr>
          <p:nvPr/>
        </p:nvPicPr>
        <p:blipFill>
          <a:blip r:embed="rId3" cstate="print"/>
          <a:stretch>
            <a:fillRect/>
          </a:stretch>
        </p:blipFill>
        <p:spPr>
          <a:xfrm>
            <a:off x="2971800" y="1752600"/>
            <a:ext cx="3733800" cy="3563651"/>
          </a:xfrm>
          <a:prstGeom prst="rect">
            <a:avLst/>
          </a:prstGeom>
          <a:ln w="28575">
            <a:solidFill>
              <a:schemeClr val="tx1"/>
            </a:solidFill>
          </a:ln>
        </p:spPr>
      </p:pic>
      <p:sp>
        <p:nvSpPr>
          <p:cNvPr id="9" name="TextBox 8"/>
          <p:cNvSpPr txBox="1"/>
          <p:nvPr/>
        </p:nvSpPr>
        <p:spPr>
          <a:xfrm>
            <a:off x="4799712" y="6412468"/>
            <a:ext cx="3506088" cy="369332"/>
          </a:xfrm>
          <a:prstGeom prst="rect">
            <a:avLst/>
          </a:prstGeom>
          <a:noFill/>
        </p:spPr>
        <p:txBody>
          <a:bodyPr wrap="none" rtlCol="0">
            <a:spAutoFit/>
          </a:bodyPr>
          <a:lstStyle/>
          <a:p>
            <a:r>
              <a:rPr lang="en-US" sz="1800" b="1" i="1" dirty="0"/>
              <a:t>Photo: Department of Defense</a:t>
            </a:r>
            <a:endParaRPr lang="en-US" sz="1800" dirty="0"/>
          </a:p>
        </p:txBody>
      </p:sp>
    </p:spTree>
    <p:extLst>
      <p:ext uri="{BB962C8B-B14F-4D97-AF65-F5344CB8AC3E}">
        <p14:creationId xmlns:p14="http://schemas.microsoft.com/office/powerpoint/2010/main" val="1057347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31</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31</a:t>
            </a:fld>
            <a:endParaRPr lang="en-US" sz="1400"/>
          </a:p>
        </p:txBody>
      </p:sp>
      <p:sp>
        <p:nvSpPr>
          <p:cNvPr id="760836" name="Rectangle 2"/>
          <p:cNvSpPr>
            <a:spLocks noGrp="1" noChangeArrowheads="1"/>
          </p:cNvSpPr>
          <p:nvPr>
            <p:ph type="title" idx="4294967295"/>
          </p:nvPr>
        </p:nvSpPr>
        <p:spPr>
          <a:xfrm>
            <a:off x="11430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76200" y="5562600"/>
            <a:ext cx="8991600" cy="685800"/>
          </a:xfrm>
        </p:spPr>
        <p:txBody>
          <a:bodyPr/>
          <a:lstStyle/>
          <a:p>
            <a:pPr algn="ctr" eaLnBrk="1" hangingPunct="1">
              <a:lnSpc>
                <a:spcPct val="80000"/>
              </a:lnSpc>
              <a:buFont typeface="Wingdings" pitchFamily="2" charset="2"/>
              <a:buNone/>
            </a:pPr>
            <a:r>
              <a:rPr lang="en-US" b="1" dirty="0"/>
              <a:t>Case #10</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9" name="Picture 8" descr="Leg No 2.jpg"/>
          <p:cNvPicPr>
            <a:picLocks noChangeAspect="1"/>
          </p:cNvPicPr>
          <p:nvPr/>
        </p:nvPicPr>
        <p:blipFill>
          <a:blip r:embed="rId3" cstate="print"/>
          <a:stretch>
            <a:fillRect/>
          </a:stretch>
        </p:blipFill>
        <p:spPr>
          <a:xfrm>
            <a:off x="2819400" y="1676400"/>
            <a:ext cx="3575792" cy="3385279"/>
          </a:xfrm>
          <a:prstGeom prst="rect">
            <a:avLst/>
          </a:prstGeom>
          <a:ln w="28575">
            <a:solidFill>
              <a:schemeClr val="tx1"/>
            </a:solidFill>
          </a:ln>
        </p:spPr>
      </p:pic>
      <p:sp>
        <p:nvSpPr>
          <p:cNvPr id="8" name="TextBox 7"/>
          <p:cNvSpPr txBox="1"/>
          <p:nvPr/>
        </p:nvSpPr>
        <p:spPr>
          <a:xfrm>
            <a:off x="5428833" y="6471791"/>
            <a:ext cx="2800767" cy="538609"/>
          </a:xfrm>
          <a:prstGeom prst="rect">
            <a:avLst/>
          </a:prstGeom>
          <a:noFill/>
        </p:spPr>
        <p:txBody>
          <a:bodyPr wrap="none" rtlCol="0">
            <a:spAutoFit/>
          </a:bodyPr>
          <a:lstStyle/>
          <a:p>
            <a:r>
              <a:rPr lang="en-US" sz="1800" b="1" i="1" dirty="0"/>
              <a:t>Photographer Unknown</a:t>
            </a:r>
            <a:endParaRPr lang="en-US" sz="1800" dirty="0"/>
          </a:p>
          <a:p>
            <a:endParaRPr lang="en-US" dirty="0"/>
          </a:p>
        </p:txBody>
      </p:sp>
    </p:spTree>
    <p:extLst>
      <p:ext uri="{BB962C8B-B14F-4D97-AF65-F5344CB8AC3E}">
        <p14:creationId xmlns:p14="http://schemas.microsoft.com/office/powerpoint/2010/main" val="1057347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32</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32</a:t>
            </a:fld>
            <a:endParaRPr lang="en-US" sz="1400"/>
          </a:p>
        </p:txBody>
      </p:sp>
      <p:sp>
        <p:nvSpPr>
          <p:cNvPr id="760836" name="Rectangle 2"/>
          <p:cNvSpPr>
            <a:spLocks noGrp="1" noChangeArrowheads="1"/>
          </p:cNvSpPr>
          <p:nvPr>
            <p:ph type="title" idx="4294967295"/>
          </p:nvPr>
        </p:nvSpPr>
        <p:spPr>
          <a:xfrm>
            <a:off x="12192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0" y="5486400"/>
            <a:ext cx="8991600" cy="685800"/>
          </a:xfrm>
        </p:spPr>
        <p:txBody>
          <a:bodyPr/>
          <a:lstStyle/>
          <a:p>
            <a:pPr algn="ctr" eaLnBrk="1" hangingPunct="1">
              <a:lnSpc>
                <a:spcPct val="80000"/>
              </a:lnSpc>
              <a:buFont typeface="Wingdings" pitchFamily="2" charset="2"/>
              <a:buNone/>
            </a:pPr>
            <a:r>
              <a:rPr lang="en-US" b="1" dirty="0"/>
              <a:t>Case #11</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8" name="Picture 7" descr="230819 Arm Bleeding 3.jpg"/>
          <p:cNvPicPr>
            <a:picLocks noChangeAspect="1"/>
          </p:cNvPicPr>
          <p:nvPr/>
        </p:nvPicPr>
        <p:blipFill>
          <a:blip r:embed="rId3" cstate="print"/>
          <a:stretch>
            <a:fillRect/>
          </a:stretch>
        </p:blipFill>
        <p:spPr>
          <a:xfrm>
            <a:off x="1858849" y="1905000"/>
            <a:ext cx="5075351" cy="3276600"/>
          </a:xfrm>
          <a:prstGeom prst="rect">
            <a:avLst/>
          </a:prstGeom>
          <a:ln w="28575">
            <a:solidFill>
              <a:schemeClr val="tx1"/>
            </a:solidFill>
          </a:ln>
        </p:spPr>
      </p:pic>
      <p:sp>
        <p:nvSpPr>
          <p:cNvPr id="9" name="TextBox 8"/>
          <p:cNvSpPr txBox="1"/>
          <p:nvPr/>
        </p:nvSpPr>
        <p:spPr>
          <a:xfrm>
            <a:off x="5410200" y="6395591"/>
            <a:ext cx="2800768" cy="538609"/>
          </a:xfrm>
          <a:prstGeom prst="rect">
            <a:avLst/>
          </a:prstGeom>
          <a:noFill/>
        </p:spPr>
        <p:txBody>
          <a:bodyPr wrap="none" rtlCol="0">
            <a:spAutoFit/>
          </a:bodyPr>
          <a:lstStyle/>
          <a:p>
            <a:r>
              <a:rPr lang="en-US" sz="1800" b="1" i="1" dirty="0"/>
              <a:t>Photographer Unknown</a:t>
            </a:r>
            <a:endParaRPr lang="en-US" sz="1800" dirty="0"/>
          </a:p>
          <a:p>
            <a:endParaRPr lang="en-US" dirty="0"/>
          </a:p>
        </p:txBody>
      </p:sp>
    </p:spTree>
    <p:extLst>
      <p:ext uri="{BB962C8B-B14F-4D97-AF65-F5344CB8AC3E}">
        <p14:creationId xmlns:p14="http://schemas.microsoft.com/office/powerpoint/2010/main" val="1057347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33</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33</a:t>
            </a:fld>
            <a:endParaRPr lang="en-US" sz="1400"/>
          </a:p>
        </p:txBody>
      </p:sp>
      <p:sp>
        <p:nvSpPr>
          <p:cNvPr id="760836" name="Rectangle 2"/>
          <p:cNvSpPr>
            <a:spLocks noGrp="1" noChangeArrowheads="1"/>
          </p:cNvSpPr>
          <p:nvPr>
            <p:ph type="title" idx="4294967295"/>
          </p:nvPr>
        </p:nvSpPr>
        <p:spPr>
          <a:xfrm>
            <a:off x="11430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76200" y="5638800"/>
            <a:ext cx="8991600" cy="685800"/>
          </a:xfrm>
        </p:spPr>
        <p:txBody>
          <a:bodyPr/>
          <a:lstStyle/>
          <a:p>
            <a:pPr algn="ctr" eaLnBrk="1" hangingPunct="1">
              <a:lnSpc>
                <a:spcPct val="80000"/>
              </a:lnSpc>
              <a:buFont typeface="Wingdings" pitchFamily="2" charset="2"/>
              <a:buNone/>
            </a:pPr>
            <a:r>
              <a:rPr lang="en-US" b="1" dirty="0"/>
              <a:t>Case #12</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8" name="Picture 7" descr="GSW Leg TACMED.jpg"/>
          <p:cNvPicPr>
            <a:picLocks noChangeAspect="1"/>
          </p:cNvPicPr>
          <p:nvPr/>
        </p:nvPicPr>
        <p:blipFill>
          <a:blip r:embed="rId3" cstate="print"/>
          <a:stretch>
            <a:fillRect/>
          </a:stretch>
        </p:blipFill>
        <p:spPr>
          <a:xfrm>
            <a:off x="2667000" y="1998133"/>
            <a:ext cx="3712608" cy="3031067"/>
          </a:xfrm>
          <a:prstGeom prst="rect">
            <a:avLst/>
          </a:prstGeom>
        </p:spPr>
      </p:pic>
      <p:sp>
        <p:nvSpPr>
          <p:cNvPr id="9" name="TextBox 8"/>
          <p:cNvSpPr txBox="1"/>
          <p:nvPr/>
        </p:nvSpPr>
        <p:spPr>
          <a:xfrm>
            <a:off x="3591957" y="6400800"/>
            <a:ext cx="4942443" cy="369332"/>
          </a:xfrm>
          <a:prstGeom prst="rect">
            <a:avLst/>
          </a:prstGeom>
          <a:noFill/>
        </p:spPr>
        <p:txBody>
          <a:bodyPr wrap="none" rtlCol="0">
            <a:spAutoFit/>
          </a:bodyPr>
          <a:lstStyle/>
          <a:p>
            <a:r>
              <a:rPr lang="en-US" sz="1800" b="1" i="1" dirty="0"/>
              <a:t>Photo courtesy Dr. </a:t>
            </a:r>
            <a:r>
              <a:rPr lang="en-US" sz="1800" b="1" i="1" dirty="0" err="1"/>
              <a:t>Oleksandr</a:t>
            </a:r>
            <a:r>
              <a:rPr lang="en-US" sz="1800" b="1" i="1" dirty="0"/>
              <a:t> </a:t>
            </a:r>
            <a:r>
              <a:rPr lang="en-US" sz="1800" b="1" i="1" dirty="0" err="1"/>
              <a:t>Linchevskyy</a:t>
            </a:r>
            <a:r>
              <a:rPr lang="en-US" sz="1800" b="1" i="1" dirty="0"/>
              <a:t> </a:t>
            </a:r>
            <a:endParaRPr lang="en-US" sz="1800" dirty="0"/>
          </a:p>
        </p:txBody>
      </p:sp>
    </p:spTree>
    <p:extLst>
      <p:ext uri="{BB962C8B-B14F-4D97-AF65-F5344CB8AC3E}">
        <p14:creationId xmlns:p14="http://schemas.microsoft.com/office/powerpoint/2010/main" val="1057347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34</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34</a:t>
            </a:fld>
            <a:endParaRPr lang="en-US" sz="1400"/>
          </a:p>
        </p:txBody>
      </p:sp>
      <p:sp>
        <p:nvSpPr>
          <p:cNvPr id="760836" name="Rectangle 2"/>
          <p:cNvSpPr>
            <a:spLocks noGrp="1" noChangeArrowheads="1"/>
          </p:cNvSpPr>
          <p:nvPr>
            <p:ph type="title" idx="4294967295"/>
          </p:nvPr>
        </p:nvSpPr>
        <p:spPr>
          <a:xfrm>
            <a:off x="990600" y="2286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152400" y="5334000"/>
            <a:ext cx="8991600" cy="685800"/>
          </a:xfrm>
        </p:spPr>
        <p:txBody>
          <a:bodyPr/>
          <a:lstStyle/>
          <a:p>
            <a:pPr algn="ctr" eaLnBrk="1" hangingPunct="1">
              <a:lnSpc>
                <a:spcPct val="80000"/>
              </a:lnSpc>
              <a:buFont typeface="Wingdings" pitchFamily="2" charset="2"/>
              <a:buNone/>
            </a:pPr>
            <a:r>
              <a:rPr lang="en-US" b="1" dirty="0"/>
              <a:t>Case #13</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8" name="Picture 7" descr="230819 Arm Bleeding 4.jpg"/>
          <p:cNvPicPr>
            <a:picLocks noChangeAspect="1"/>
          </p:cNvPicPr>
          <p:nvPr/>
        </p:nvPicPr>
        <p:blipFill>
          <a:blip r:embed="rId3" cstate="print"/>
          <a:stretch>
            <a:fillRect/>
          </a:stretch>
        </p:blipFill>
        <p:spPr>
          <a:xfrm>
            <a:off x="1657350" y="1981200"/>
            <a:ext cx="6343650" cy="2723827"/>
          </a:xfrm>
          <a:prstGeom prst="rect">
            <a:avLst/>
          </a:prstGeom>
          <a:ln w="28575">
            <a:solidFill>
              <a:schemeClr val="tx1"/>
            </a:solidFill>
          </a:ln>
        </p:spPr>
      </p:pic>
      <p:sp>
        <p:nvSpPr>
          <p:cNvPr id="9" name="TextBox 8"/>
          <p:cNvSpPr txBox="1"/>
          <p:nvPr/>
        </p:nvSpPr>
        <p:spPr>
          <a:xfrm>
            <a:off x="5505032" y="6400800"/>
            <a:ext cx="2800768" cy="538609"/>
          </a:xfrm>
          <a:prstGeom prst="rect">
            <a:avLst/>
          </a:prstGeom>
          <a:noFill/>
        </p:spPr>
        <p:txBody>
          <a:bodyPr wrap="none" rtlCol="0">
            <a:spAutoFit/>
          </a:bodyPr>
          <a:lstStyle/>
          <a:p>
            <a:r>
              <a:rPr lang="en-US" sz="1800" b="1" i="1" dirty="0"/>
              <a:t>Photographer Unknown</a:t>
            </a:r>
            <a:endParaRPr lang="en-US" sz="1800" dirty="0"/>
          </a:p>
          <a:p>
            <a:endParaRPr lang="en-US" dirty="0"/>
          </a:p>
        </p:txBody>
      </p:sp>
    </p:spTree>
    <p:extLst>
      <p:ext uri="{BB962C8B-B14F-4D97-AF65-F5344CB8AC3E}">
        <p14:creationId xmlns:p14="http://schemas.microsoft.com/office/powerpoint/2010/main" val="3091467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35</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35</a:t>
            </a:fld>
            <a:endParaRPr lang="en-US" sz="1400"/>
          </a:p>
        </p:txBody>
      </p:sp>
      <p:sp>
        <p:nvSpPr>
          <p:cNvPr id="760836" name="Rectangle 2"/>
          <p:cNvSpPr>
            <a:spLocks noGrp="1" noChangeArrowheads="1"/>
          </p:cNvSpPr>
          <p:nvPr>
            <p:ph type="title" idx="4294967295"/>
          </p:nvPr>
        </p:nvSpPr>
        <p:spPr>
          <a:xfrm>
            <a:off x="1143000" y="2286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50800" y="5562600"/>
            <a:ext cx="8966200" cy="685800"/>
          </a:xfrm>
        </p:spPr>
        <p:txBody>
          <a:bodyPr/>
          <a:lstStyle/>
          <a:p>
            <a:pPr algn="ctr" eaLnBrk="1" hangingPunct="1">
              <a:lnSpc>
                <a:spcPct val="80000"/>
              </a:lnSpc>
              <a:buFont typeface="Wingdings" pitchFamily="2" charset="2"/>
              <a:buNone/>
            </a:pPr>
            <a:r>
              <a:rPr lang="en-US" b="1" dirty="0"/>
              <a:t>Case #14</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8" name="Picture 7" descr="TQT Monty 2.jpg"/>
          <p:cNvPicPr>
            <a:picLocks noChangeAspect="1"/>
          </p:cNvPicPr>
          <p:nvPr/>
        </p:nvPicPr>
        <p:blipFill>
          <a:blip r:embed="rId3" cstate="print"/>
          <a:stretch>
            <a:fillRect/>
          </a:stretch>
        </p:blipFill>
        <p:spPr>
          <a:xfrm>
            <a:off x="1271509" y="2133600"/>
            <a:ext cx="6272291" cy="2971800"/>
          </a:xfrm>
          <a:prstGeom prst="rect">
            <a:avLst/>
          </a:prstGeom>
          <a:ln w="28575">
            <a:solidFill>
              <a:schemeClr val="tx1"/>
            </a:solidFill>
          </a:ln>
        </p:spPr>
      </p:pic>
      <p:sp>
        <p:nvSpPr>
          <p:cNvPr id="9" name="TextBox 8"/>
          <p:cNvSpPr txBox="1"/>
          <p:nvPr/>
        </p:nvSpPr>
        <p:spPr>
          <a:xfrm>
            <a:off x="5311929" y="6400800"/>
            <a:ext cx="3070071" cy="369332"/>
          </a:xfrm>
          <a:prstGeom prst="rect">
            <a:avLst/>
          </a:prstGeom>
          <a:noFill/>
        </p:spPr>
        <p:txBody>
          <a:bodyPr wrap="none" rtlCol="0">
            <a:spAutoFit/>
          </a:bodyPr>
          <a:lstStyle/>
          <a:p>
            <a:r>
              <a:rPr lang="en-US" sz="1800" b="1" i="1" dirty="0"/>
              <a:t>Photo: Deployed Medicine</a:t>
            </a:r>
            <a:endParaRPr lang="en-US" sz="1800" dirty="0"/>
          </a:p>
        </p:txBody>
      </p:sp>
    </p:spTree>
    <p:extLst>
      <p:ext uri="{BB962C8B-B14F-4D97-AF65-F5344CB8AC3E}">
        <p14:creationId xmlns:p14="http://schemas.microsoft.com/office/powerpoint/2010/main" val="1057347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36</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36</a:t>
            </a:fld>
            <a:endParaRPr lang="en-US" sz="1400"/>
          </a:p>
        </p:txBody>
      </p:sp>
      <p:sp>
        <p:nvSpPr>
          <p:cNvPr id="760836" name="Rectangle 2"/>
          <p:cNvSpPr>
            <a:spLocks noGrp="1" noChangeArrowheads="1"/>
          </p:cNvSpPr>
          <p:nvPr>
            <p:ph type="title" idx="4294967295"/>
          </p:nvPr>
        </p:nvSpPr>
        <p:spPr>
          <a:xfrm>
            <a:off x="11430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152400" y="5638800"/>
            <a:ext cx="8991600" cy="685800"/>
          </a:xfrm>
        </p:spPr>
        <p:txBody>
          <a:bodyPr/>
          <a:lstStyle/>
          <a:p>
            <a:pPr algn="ctr" eaLnBrk="1" hangingPunct="1">
              <a:lnSpc>
                <a:spcPct val="80000"/>
              </a:lnSpc>
              <a:buFont typeface="Wingdings" pitchFamily="2" charset="2"/>
              <a:buNone/>
            </a:pPr>
            <a:r>
              <a:rPr lang="en-US" b="1" dirty="0"/>
              <a:t>Case #15</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8" name="Picture 7" descr="TQT Monty 3.jpg"/>
          <p:cNvPicPr>
            <a:picLocks noChangeAspect="1"/>
          </p:cNvPicPr>
          <p:nvPr/>
        </p:nvPicPr>
        <p:blipFill>
          <a:blip r:embed="rId3" cstate="print"/>
          <a:stretch>
            <a:fillRect/>
          </a:stretch>
        </p:blipFill>
        <p:spPr>
          <a:xfrm>
            <a:off x="990600" y="1981200"/>
            <a:ext cx="7075137" cy="3276600"/>
          </a:xfrm>
          <a:prstGeom prst="rect">
            <a:avLst/>
          </a:prstGeom>
          <a:ln w="28575">
            <a:solidFill>
              <a:schemeClr val="tx1"/>
            </a:solidFill>
          </a:ln>
        </p:spPr>
      </p:pic>
      <p:sp>
        <p:nvSpPr>
          <p:cNvPr id="9" name="TextBox 8"/>
          <p:cNvSpPr txBox="1"/>
          <p:nvPr/>
        </p:nvSpPr>
        <p:spPr>
          <a:xfrm>
            <a:off x="5235729" y="6477000"/>
            <a:ext cx="3070071" cy="538609"/>
          </a:xfrm>
          <a:prstGeom prst="rect">
            <a:avLst/>
          </a:prstGeom>
          <a:noFill/>
        </p:spPr>
        <p:txBody>
          <a:bodyPr wrap="none" rtlCol="0">
            <a:spAutoFit/>
          </a:bodyPr>
          <a:lstStyle/>
          <a:p>
            <a:r>
              <a:rPr lang="en-US" sz="1800" b="1" i="1" dirty="0"/>
              <a:t>Photo: Deployed Medicine</a:t>
            </a:r>
            <a:endParaRPr lang="en-US" sz="1800" dirty="0"/>
          </a:p>
          <a:p>
            <a:endParaRPr lang="en-US" dirty="0"/>
          </a:p>
        </p:txBody>
      </p:sp>
    </p:spTree>
    <p:extLst>
      <p:ext uri="{BB962C8B-B14F-4D97-AF65-F5344CB8AC3E}">
        <p14:creationId xmlns:p14="http://schemas.microsoft.com/office/powerpoint/2010/main" val="1057347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37</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37</a:t>
            </a:fld>
            <a:endParaRPr lang="en-US" sz="1400"/>
          </a:p>
        </p:txBody>
      </p:sp>
      <p:sp>
        <p:nvSpPr>
          <p:cNvPr id="760836" name="Rectangle 2"/>
          <p:cNvSpPr>
            <a:spLocks noGrp="1" noChangeArrowheads="1"/>
          </p:cNvSpPr>
          <p:nvPr>
            <p:ph type="title" idx="4294967295"/>
          </p:nvPr>
        </p:nvSpPr>
        <p:spPr>
          <a:xfrm>
            <a:off x="1143000" y="152400"/>
            <a:ext cx="7772400" cy="1143000"/>
          </a:xfrm>
        </p:spPr>
        <p:txBody>
          <a:bodyPr/>
          <a:lstStyle/>
          <a:p>
            <a:pPr eaLnBrk="1" hangingPunct="1"/>
            <a:r>
              <a:rPr lang="en-US" b="1" dirty="0"/>
              <a:t> Tourniquet Assessment: </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152400" y="5181600"/>
            <a:ext cx="8991600" cy="685800"/>
          </a:xfrm>
        </p:spPr>
        <p:txBody>
          <a:bodyPr/>
          <a:lstStyle/>
          <a:p>
            <a:pPr algn="ctr" eaLnBrk="1" hangingPunct="1">
              <a:lnSpc>
                <a:spcPct val="80000"/>
              </a:lnSpc>
              <a:buFont typeface="Wingdings" pitchFamily="2" charset="2"/>
              <a:buNone/>
            </a:pPr>
            <a:r>
              <a:rPr lang="en-US" b="1" dirty="0"/>
              <a:t>Case #16</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9" name="Picture 8" descr="Leg Wound  230928e.jpg"/>
          <p:cNvPicPr>
            <a:picLocks noChangeAspect="1"/>
          </p:cNvPicPr>
          <p:nvPr/>
        </p:nvPicPr>
        <p:blipFill>
          <a:blip r:embed="rId3" cstate="print"/>
          <a:stretch>
            <a:fillRect/>
          </a:stretch>
        </p:blipFill>
        <p:spPr>
          <a:xfrm>
            <a:off x="2590800" y="1905000"/>
            <a:ext cx="4189911" cy="2694889"/>
          </a:xfrm>
          <a:prstGeom prst="rect">
            <a:avLst/>
          </a:prstGeom>
          <a:ln w="28575">
            <a:solidFill>
              <a:schemeClr val="tx1"/>
            </a:solidFill>
          </a:ln>
        </p:spPr>
      </p:pic>
      <p:sp>
        <p:nvSpPr>
          <p:cNvPr id="8" name="TextBox 7"/>
          <p:cNvSpPr txBox="1"/>
          <p:nvPr/>
        </p:nvSpPr>
        <p:spPr>
          <a:xfrm>
            <a:off x="5505032" y="6400800"/>
            <a:ext cx="2800768" cy="538609"/>
          </a:xfrm>
          <a:prstGeom prst="rect">
            <a:avLst/>
          </a:prstGeom>
          <a:noFill/>
        </p:spPr>
        <p:txBody>
          <a:bodyPr wrap="none" rtlCol="0">
            <a:spAutoFit/>
          </a:bodyPr>
          <a:lstStyle/>
          <a:p>
            <a:r>
              <a:rPr lang="en-US" sz="1800" b="1" i="1" dirty="0"/>
              <a:t>Photographer Unknown</a:t>
            </a:r>
            <a:endParaRPr lang="en-US" sz="1800" dirty="0"/>
          </a:p>
          <a:p>
            <a:endParaRPr lang="en-US" dirty="0"/>
          </a:p>
        </p:txBody>
      </p:sp>
    </p:spTree>
    <p:extLst>
      <p:ext uri="{BB962C8B-B14F-4D97-AF65-F5344CB8AC3E}">
        <p14:creationId xmlns:p14="http://schemas.microsoft.com/office/powerpoint/2010/main" val="2547305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38</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38</a:t>
            </a:fld>
            <a:endParaRPr lang="en-US" sz="1400"/>
          </a:p>
        </p:txBody>
      </p:sp>
      <p:sp>
        <p:nvSpPr>
          <p:cNvPr id="760836" name="Rectangle 2"/>
          <p:cNvSpPr>
            <a:spLocks noGrp="1" noChangeArrowheads="1"/>
          </p:cNvSpPr>
          <p:nvPr>
            <p:ph type="title" idx="4294967295"/>
          </p:nvPr>
        </p:nvSpPr>
        <p:spPr>
          <a:xfrm>
            <a:off x="9906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76200" y="5334000"/>
            <a:ext cx="8991600" cy="685800"/>
          </a:xfrm>
        </p:spPr>
        <p:txBody>
          <a:bodyPr/>
          <a:lstStyle/>
          <a:p>
            <a:pPr algn="ctr" eaLnBrk="1" hangingPunct="1">
              <a:lnSpc>
                <a:spcPct val="80000"/>
              </a:lnSpc>
              <a:buFont typeface="Wingdings" pitchFamily="2" charset="2"/>
              <a:buNone/>
            </a:pPr>
            <a:r>
              <a:rPr lang="en-US" b="1" dirty="0"/>
              <a:t>Case #17</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10" name="Picture 9" descr="Leg Wound  230928d Mayo.jpg"/>
          <p:cNvPicPr>
            <a:picLocks noChangeAspect="1"/>
          </p:cNvPicPr>
          <p:nvPr/>
        </p:nvPicPr>
        <p:blipFill>
          <a:blip r:embed="rId3" cstate="print"/>
          <a:stretch>
            <a:fillRect/>
          </a:stretch>
        </p:blipFill>
        <p:spPr>
          <a:xfrm>
            <a:off x="2133600" y="1828800"/>
            <a:ext cx="4649945" cy="2942719"/>
          </a:xfrm>
          <a:prstGeom prst="rect">
            <a:avLst/>
          </a:prstGeom>
          <a:ln w="28575">
            <a:solidFill>
              <a:schemeClr val="tx1"/>
            </a:solidFill>
          </a:ln>
        </p:spPr>
      </p:pic>
      <p:sp>
        <p:nvSpPr>
          <p:cNvPr id="11" name="TextBox 10"/>
          <p:cNvSpPr txBox="1"/>
          <p:nvPr/>
        </p:nvSpPr>
        <p:spPr>
          <a:xfrm>
            <a:off x="4038118" y="6400800"/>
            <a:ext cx="4343882" cy="538609"/>
          </a:xfrm>
          <a:prstGeom prst="rect">
            <a:avLst/>
          </a:prstGeom>
          <a:noFill/>
        </p:spPr>
        <p:txBody>
          <a:bodyPr wrap="none" rtlCol="0">
            <a:spAutoFit/>
          </a:bodyPr>
          <a:lstStyle/>
          <a:p>
            <a:r>
              <a:rPr lang="en-US" sz="1800" b="1" i="1" dirty="0"/>
              <a:t>Image: American College of Surgeons</a:t>
            </a:r>
            <a:endParaRPr lang="en-US" sz="1800" dirty="0"/>
          </a:p>
          <a:p>
            <a:endParaRPr lang="en-US" dirty="0"/>
          </a:p>
        </p:txBody>
      </p:sp>
    </p:spTree>
    <p:extLst>
      <p:ext uri="{BB962C8B-B14F-4D97-AF65-F5344CB8AC3E}">
        <p14:creationId xmlns:p14="http://schemas.microsoft.com/office/powerpoint/2010/main" val="1057347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39</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39</a:t>
            </a:fld>
            <a:endParaRPr lang="en-US" sz="1400"/>
          </a:p>
        </p:txBody>
      </p:sp>
      <p:sp>
        <p:nvSpPr>
          <p:cNvPr id="760836" name="Rectangle 2"/>
          <p:cNvSpPr>
            <a:spLocks noGrp="1" noChangeArrowheads="1"/>
          </p:cNvSpPr>
          <p:nvPr>
            <p:ph type="title" idx="4294967295"/>
          </p:nvPr>
        </p:nvSpPr>
        <p:spPr>
          <a:xfrm>
            <a:off x="10668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0" y="5562600"/>
            <a:ext cx="8991600" cy="685800"/>
          </a:xfrm>
        </p:spPr>
        <p:txBody>
          <a:bodyPr/>
          <a:lstStyle/>
          <a:p>
            <a:pPr algn="ctr" eaLnBrk="1" hangingPunct="1">
              <a:lnSpc>
                <a:spcPct val="80000"/>
              </a:lnSpc>
              <a:buFont typeface="Wingdings" pitchFamily="2" charset="2"/>
              <a:buNone/>
            </a:pPr>
            <a:r>
              <a:rPr lang="en-US" b="1" dirty="0"/>
              <a:t>Case #18</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9" name="Picture 8" descr="Arm Wound  230928g.jpg"/>
          <p:cNvPicPr>
            <a:picLocks noChangeAspect="1"/>
          </p:cNvPicPr>
          <p:nvPr/>
        </p:nvPicPr>
        <p:blipFill>
          <a:blip r:embed="rId3" cstate="print"/>
          <a:stretch>
            <a:fillRect/>
          </a:stretch>
        </p:blipFill>
        <p:spPr>
          <a:xfrm>
            <a:off x="1722760" y="2133600"/>
            <a:ext cx="5440040" cy="3124200"/>
          </a:xfrm>
          <a:prstGeom prst="rect">
            <a:avLst/>
          </a:prstGeom>
          <a:ln w="28575">
            <a:solidFill>
              <a:schemeClr val="tx1"/>
            </a:solidFill>
          </a:ln>
        </p:spPr>
      </p:pic>
      <p:sp>
        <p:nvSpPr>
          <p:cNvPr id="8" name="TextBox 7"/>
          <p:cNvSpPr txBox="1"/>
          <p:nvPr/>
        </p:nvSpPr>
        <p:spPr>
          <a:xfrm>
            <a:off x="4038118" y="6400800"/>
            <a:ext cx="4343882" cy="538609"/>
          </a:xfrm>
          <a:prstGeom prst="rect">
            <a:avLst/>
          </a:prstGeom>
          <a:noFill/>
        </p:spPr>
        <p:txBody>
          <a:bodyPr wrap="none" rtlCol="0">
            <a:spAutoFit/>
          </a:bodyPr>
          <a:lstStyle/>
          <a:p>
            <a:r>
              <a:rPr lang="en-US" sz="1800" b="1" i="1" dirty="0"/>
              <a:t>Image: American College of Surgeons</a:t>
            </a:r>
            <a:endParaRPr lang="en-US" sz="1800" dirty="0"/>
          </a:p>
          <a:p>
            <a:endParaRPr lang="en-US" dirty="0"/>
          </a:p>
        </p:txBody>
      </p:sp>
    </p:spTree>
    <p:extLst>
      <p:ext uri="{BB962C8B-B14F-4D97-AF65-F5344CB8AC3E}">
        <p14:creationId xmlns:p14="http://schemas.microsoft.com/office/powerpoint/2010/main" val="1057347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4</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4</a:t>
            </a:fld>
            <a:endParaRPr lang="en-US" sz="1400"/>
          </a:p>
        </p:txBody>
      </p:sp>
      <p:sp>
        <p:nvSpPr>
          <p:cNvPr id="760836" name="Rectangle 2"/>
          <p:cNvSpPr>
            <a:spLocks noGrp="1" noChangeArrowheads="1"/>
          </p:cNvSpPr>
          <p:nvPr>
            <p:ph type="title" idx="4294967295"/>
          </p:nvPr>
        </p:nvSpPr>
        <p:spPr>
          <a:xfrm>
            <a:off x="1143000" y="152400"/>
            <a:ext cx="7772400" cy="1143000"/>
          </a:xfrm>
        </p:spPr>
        <p:txBody>
          <a:bodyPr/>
          <a:lstStyle/>
          <a:p>
            <a:pPr eaLnBrk="1" hangingPunct="1"/>
            <a:r>
              <a:rPr lang="en-US" b="1" dirty="0"/>
              <a:t> US Military Tourniquet Use in Afghanistan and Iraq</a:t>
            </a:r>
            <a:endParaRPr lang="en-US" sz="4400" b="1" dirty="0"/>
          </a:p>
        </p:txBody>
      </p:sp>
      <p:sp>
        <p:nvSpPr>
          <p:cNvPr id="760837" name="Rectangle 3"/>
          <p:cNvSpPr>
            <a:spLocks noGrp="1" noChangeArrowheads="1"/>
          </p:cNvSpPr>
          <p:nvPr>
            <p:ph type="body" idx="4294967295"/>
          </p:nvPr>
        </p:nvSpPr>
        <p:spPr>
          <a:xfrm>
            <a:off x="4191000" y="5775325"/>
            <a:ext cx="4403725" cy="854075"/>
          </a:xfrm>
        </p:spPr>
        <p:txBody>
          <a:bodyPr/>
          <a:lstStyle/>
          <a:p>
            <a:pPr algn="ctr" eaLnBrk="1" hangingPunct="1">
              <a:lnSpc>
                <a:spcPct val="80000"/>
              </a:lnSpc>
              <a:buFont typeface="Wingdings" pitchFamily="2" charset="2"/>
              <a:buNone/>
            </a:pPr>
            <a:r>
              <a:rPr lang="en-US" sz="2000" b="1" i="1" dirty="0"/>
              <a:t>Butler 2015</a:t>
            </a:r>
          </a:p>
          <a:p>
            <a:pPr algn="ctr" eaLnBrk="1" hangingPunct="1">
              <a:lnSpc>
                <a:spcPct val="80000"/>
              </a:lnSpc>
              <a:buFont typeface="Wingdings" pitchFamily="2" charset="2"/>
              <a:buNone/>
            </a:pPr>
            <a:r>
              <a:rPr lang="en-US" sz="2000" b="1" i="1" dirty="0"/>
              <a:t>Hartford Consensus Compendium</a:t>
            </a:r>
          </a:p>
          <a:p>
            <a:pPr algn="ctr" eaLnBrk="1" hangingPunct="1">
              <a:lnSpc>
                <a:spcPct val="80000"/>
              </a:lnSpc>
              <a:buFont typeface="Wingdings" pitchFamily="2" charset="2"/>
              <a:buNone/>
            </a:pPr>
            <a:r>
              <a:rPr lang="en-US" sz="2000" b="1" i="1" dirty="0"/>
              <a:t>Bulletin of the ACS</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TextBox 1">
            <a:extLst>
              <a:ext uri="{FF2B5EF4-FFF2-40B4-BE49-F238E27FC236}">
                <a16:creationId xmlns:a16="http://schemas.microsoft.com/office/drawing/2014/main" id="{DBA2F6FE-37A2-26D2-53E2-8E3310C202C6}"/>
              </a:ext>
            </a:extLst>
          </p:cNvPr>
          <p:cNvSpPr txBox="1"/>
          <p:nvPr/>
        </p:nvSpPr>
        <p:spPr>
          <a:xfrm>
            <a:off x="304800" y="1905000"/>
            <a:ext cx="8610600" cy="3662541"/>
          </a:xfrm>
          <a:prstGeom prst="rect">
            <a:avLst/>
          </a:prstGeom>
          <a:noFill/>
        </p:spPr>
        <p:txBody>
          <a:bodyPr wrap="square" rtlCol="0">
            <a:spAutoFit/>
          </a:bodyPr>
          <a:lstStyle/>
          <a:p>
            <a:pPr algn="l"/>
            <a:r>
              <a:rPr lang="en-US" sz="2600" b="1" i="0" u="none" strike="noStrike" baseline="0" dirty="0">
                <a:solidFill>
                  <a:srgbClr val="000000"/>
                </a:solidFill>
                <a:cs typeface="Arial" panose="020B0604020202020204" pitchFamily="34" charset="0"/>
              </a:rPr>
              <a:t>1. Estimated 2000+ lives saved with tourniquets.</a:t>
            </a:r>
          </a:p>
          <a:p>
            <a:pPr marL="514350" indent="-514350" algn="l">
              <a:buAutoNum type="arabicPeriod"/>
            </a:pPr>
            <a:endParaRPr lang="en-US" sz="1200" b="1" i="0" u="none" strike="noStrike" baseline="0" dirty="0">
              <a:solidFill>
                <a:srgbClr val="000000"/>
              </a:solidFill>
              <a:cs typeface="Arial" panose="020B0604020202020204" pitchFamily="34" charset="0"/>
            </a:endParaRPr>
          </a:p>
          <a:p>
            <a:pPr algn="l"/>
            <a:r>
              <a:rPr lang="en-US" sz="2600" b="1" dirty="0">
                <a:solidFill>
                  <a:srgbClr val="000000"/>
                </a:solidFill>
                <a:cs typeface="Arial" panose="020B0604020202020204" pitchFamily="34" charset="0"/>
              </a:rPr>
              <a:t>2. </a:t>
            </a:r>
            <a:r>
              <a:rPr lang="en-US" sz="2600" b="1" dirty="0">
                <a:solidFill>
                  <a:srgbClr val="FF0000"/>
                </a:solidFill>
                <a:cs typeface="Arial" panose="020B0604020202020204" pitchFamily="34" charset="0"/>
              </a:rPr>
              <a:t>“At the start of the war in Afghanistan, very few</a:t>
            </a:r>
          </a:p>
          <a:p>
            <a:pPr algn="l"/>
            <a:r>
              <a:rPr lang="en-US" sz="2600" b="1" dirty="0">
                <a:solidFill>
                  <a:srgbClr val="FF0000"/>
                </a:solidFill>
                <a:cs typeface="Arial" panose="020B0604020202020204" pitchFamily="34" charset="0"/>
              </a:rPr>
              <a:t>    American service members carried tourniquets. By </a:t>
            </a:r>
          </a:p>
          <a:p>
            <a:pPr algn="l"/>
            <a:r>
              <a:rPr lang="en-US" sz="2600" b="1" dirty="0">
                <a:solidFill>
                  <a:srgbClr val="FF0000"/>
                </a:solidFill>
                <a:cs typeface="Arial" panose="020B0604020202020204" pitchFamily="34" charset="0"/>
              </a:rPr>
              <a:t>    the end of the war, nobody went onto a battlefield </a:t>
            </a:r>
          </a:p>
          <a:p>
            <a:pPr algn="l"/>
            <a:r>
              <a:rPr lang="en-US" sz="2600" b="1" dirty="0">
                <a:solidFill>
                  <a:srgbClr val="FF0000"/>
                </a:solidFill>
                <a:cs typeface="Arial" panose="020B0604020202020204" pitchFamily="34" charset="0"/>
              </a:rPr>
              <a:t>    without a tourniquet.”</a:t>
            </a:r>
          </a:p>
          <a:p>
            <a:pPr algn="l"/>
            <a:endParaRPr lang="en-US" sz="1200" b="1" dirty="0">
              <a:solidFill>
                <a:srgbClr val="000000"/>
              </a:solidFill>
              <a:cs typeface="Arial" panose="020B0604020202020204" pitchFamily="34" charset="0"/>
            </a:endParaRPr>
          </a:p>
          <a:p>
            <a:pPr algn="l"/>
            <a:r>
              <a:rPr lang="en-US" sz="2600" b="1" dirty="0">
                <a:solidFill>
                  <a:srgbClr val="000000"/>
                </a:solidFill>
                <a:cs typeface="Arial" panose="020B0604020202020204" pitchFamily="34" charset="0"/>
              </a:rPr>
              <a:t>3. Limbs were </a:t>
            </a:r>
            <a:r>
              <a:rPr lang="en-US" sz="2600" b="1" u="sng" dirty="0">
                <a:solidFill>
                  <a:srgbClr val="000000"/>
                </a:solidFill>
                <a:cs typeface="Arial" panose="020B0604020202020204" pitchFamily="34" charset="0"/>
              </a:rPr>
              <a:t>not</a:t>
            </a:r>
            <a:r>
              <a:rPr lang="en-US" sz="2600" b="1" dirty="0">
                <a:solidFill>
                  <a:srgbClr val="000000"/>
                </a:solidFill>
                <a:cs typeface="Arial" panose="020B0604020202020204" pitchFamily="34" charset="0"/>
              </a:rPr>
              <a:t> lost to tourniquet ischemia with</a:t>
            </a:r>
          </a:p>
          <a:p>
            <a:pPr algn="l"/>
            <a:r>
              <a:rPr lang="en-US" sz="2600" b="1" dirty="0">
                <a:solidFill>
                  <a:srgbClr val="000000"/>
                </a:solidFill>
                <a:cs typeface="Arial" panose="020B0604020202020204" pitchFamily="34" charset="0"/>
              </a:rPr>
              <a:t>    the short (&lt; 2 </a:t>
            </a:r>
            <a:r>
              <a:rPr lang="en-US" sz="2600" b="1" dirty="0" err="1">
                <a:solidFill>
                  <a:srgbClr val="000000"/>
                </a:solidFill>
                <a:cs typeface="Arial" panose="020B0604020202020204" pitchFamily="34" charset="0"/>
              </a:rPr>
              <a:t>hr</a:t>
            </a:r>
            <a:r>
              <a:rPr lang="en-US" sz="2600" b="1" dirty="0">
                <a:solidFill>
                  <a:srgbClr val="000000"/>
                </a:solidFill>
                <a:cs typeface="Arial" panose="020B0604020202020204" pitchFamily="34" charset="0"/>
              </a:rPr>
              <a:t>) evacuation times seen in those </a:t>
            </a:r>
          </a:p>
          <a:p>
            <a:pPr algn="l"/>
            <a:r>
              <a:rPr lang="en-US" sz="2600" b="1" dirty="0">
                <a:solidFill>
                  <a:srgbClr val="000000"/>
                </a:solidFill>
                <a:cs typeface="Arial" panose="020B0604020202020204" pitchFamily="34" charset="0"/>
              </a:rPr>
              <a:t>    two conflicts.</a:t>
            </a:r>
          </a:p>
        </p:txBody>
      </p:sp>
    </p:spTree>
    <p:extLst>
      <p:ext uri="{BB962C8B-B14F-4D97-AF65-F5344CB8AC3E}">
        <p14:creationId xmlns:p14="http://schemas.microsoft.com/office/powerpoint/2010/main" val="26020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40</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40</a:t>
            </a:fld>
            <a:endParaRPr lang="en-US" sz="1400"/>
          </a:p>
        </p:txBody>
      </p:sp>
      <p:sp>
        <p:nvSpPr>
          <p:cNvPr id="760836" name="Rectangle 2"/>
          <p:cNvSpPr>
            <a:spLocks noGrp="1" noChangeArrowheads="1"/>
          </p:cNvSpPr>
          <p:nvPr>
            <p:ph type="title" idx="4294967295"/>
          </p:nvPr>
        </p:nvSpPr>
        <p:spPr>
          <a:xfrm>
            <a:off x="11430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152400" y="5410200"/>
            <a:ext cx="8991600" cy="685800"/>
          </a:xfrm>
        </p:spPr>
        <p:txBody>
          <a:bodyPr/>
          <a:lstStyle/>
          <a:p>
            <a:pPr algn="ctr" eaLnBrk="1" hangingPunct="1">
              <a:lnSpc>
                <a:spcPct val="80000"/>
              </a:lnSpc>
              <a:buFont typeface="Wingdings" pitchFamily="2" charset="2"/>
              <a:buNone/>
            </a:pPr>
            <a:r>
              <a:rPr lang="en-US" b="1" dirty="0"/>
              <a:t>Case #19</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9" name="Picture 8" descr="Arm Wound 230928c.jpg"/>
          <p:cNvPicPr>
            <a:picLocks noChangeAspect="1"/>
          </p:cNvPicPr>
          <p:nvPr/>
        </p:nvPicPr>
        <p:blipFill>
          <a:blip r:embed="rId3" cstate="print"/>
          <a:stretch>
            <a:fillRect/>
          </a:stretch>
        </p:blipFill>
        <p:spPr>
          <a:xfrm>
            <a:off x="2362200" y="1828800"/>
            <a:ext cx="4572000" cy="3126280"/>
          </a:xfrm>
          <a:prstGeom prst="rect">
            <a:avLst/>
          </a:prstGeom>
          <a:ln w="28575">
            <a:solidFill>
              <a:schemeClr val="tx1"/>
            </a:solidFill>
          </a:ln>
        </p:spPr>
      </p:pic>
      <p:sp>
        <p:nvSpPr>
          <p:cNvPr id="8" name="TextBox 7"/>
          <p:cNvSpPr txBox="1"/>
          <p:nvPr/>
        </p:nvSpPr>
        <p:spPr>
          <a:xfrm>
            <a:off x="5428832" y="6400800"/>
            <a:ext cx="2800768" cy="538609"/>
          </a:xfrm>
          <a:prstGeom prst="rect">
            <a:avLst/>
          </a:prstGeom>
          <a:noFill/>
        </p:spPr>
        <p:txBody>
          <a:bodyPr wrap="none" rtlCol="0">
            <a:spAutoFit/>
          </a:bodyPr>
          <a:lstStyle/>
          <a:p>
            <a:r>
              <a:rPr lang="en-US" sz="1800" b="1" i="1" dirty="0"/>
              <a:t>Photographer Unknown</a:t>
            </a:r>
            <a:endParaRPr lang="en-US" sz="1800" dirty="0"/>
          </a:p>
          <a:p>
            <a:endParaRPr lang="en-US" dirty="0"/>
          </a:p>
        </p:txBody>
      </p:sp>
    </p:spTree>
    <p:extLst>
      <p:ext uri="{BB962C8B-B14F-4D97-AF65-F5344CB8AC3E}">
        <p14:creationId xmlns:p14="http://schemas.microsoft.com/office/powerpoint/2010/main" val="1057347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41</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41</a:t>
            </a:fld>
            <a:endParaRPr lang="en-US" sz="1400"/>
          </a:p>
        </p:txBody>
      </p:sp>
      <p:sp>
        <p:nvSpPr>
          <p:cNvPr id="760836" name="Rectangle 2"/>
          <p:cNvSpPr>
            <a:spLocks noGrp="1" noChangeArrowheads="1"/>
          </p:cNvSpPr>
          <p:nvPr>
            <p:ph type="title" idx="4294967295"/>
          </p:nvPr>
        </p:nvSpPr>
        <p:spPr>
          <a:xfrm>
            <a:off x="10668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76200" y="5410200"/>
            <a:ext cx="8991600" cy="685800"/>
          </a:xfrm>
        </p:spPr>
        <p:txBody>
          <a:bodyPr/>
          <a:lstStyle/>
          <a:p>
            <a:pPr algn="ctr" eaLnBrk="1" hangingPunct="1">
              <a:lnSpc>
                <a:spcPct val="80000"/>
              </a:lnSpc>
              <a:buFont typeface="Wingdings" pitchFamily="2" charset="2"/>
              <a:buNone/>
            </a:pPr>
            <a:r>
              <a:rPr lang="en-US" b="1" dirty="0"/>
              <a:t>Case #20</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10" name="Picture 9" descr="Arm wound No.jpg"/>
          <p:cNvPicPr>
            <a:picLocks noChangeAspect="1"/>
          </p:cNvPicPr>
          <p:nvPr/>
        </p:nvPicPr>
        <p:blipFill>
          <a:blip r:embed="rId3" cstate="print"/>
          <a:stretch>
            <a:fillRect/>
          </a:stretch>
        </p:blipFill>
        <p:spPr>
          <a:xfrm>
            <a:off x="2743200" y="1828800"/>
            <a:ext cx="3810000" cy="3184242"/>
          </a:xfrm>
          <a:prstGeom prst="rect">
            <a:avLst/>
          </a:prstGeom>
          <a:ln w="28575">
            <a:solidFill>
              <a:schemeClr val="tx1"/>
            </a:solidFill>
          </a:ln>
        </p:spPr>
      </p:pic>
      <p:sp>
        <p:nvSpPr>
          <p:cNvPr id="8" name="TextBox 7"/>
          <p:cNvSpPr txBox="1"/>
          <p:nvPr/>
        </p:nvSpPr>
        <p:spPr>
          <a:xfrm>
            <a:off x="5581232" y="6400800"/>
            <a:ext cx="2800768" cy="538609"/>
          </a:xfrm>
          <a:prstGeom prst="rect">
            <a:avLst/>
          </a:prstGeom>
          <a:noFill/>
        </p:spPr>
        <p:txBody>
          <a:bodyPr wrap="none" rtlCol="0">
            <a:spAutoFit/>
          </a:bodyPr>
          <a:lstStyle/>
          <a:p>
            <a:r>
              <a:rPr lang="en-US" sz="1800" b="1" i="1" dirty="0"/>
              <a:t>Photographer Unknown</a:t>
            </a:r>
            <a:endParaRPr lang="en-US" sz="1800" dirty="0"/>
          </a:p>
          <a:p>
            <a:endParaRPr lang="en-US" dirty="0"/>
          </a:p>
        </p:txBody>
      </p:sp>
    </p:spTree>
    <p:extLst>
      <p:ext uri="{BB962C8B-B14F-4D97-AF65-F5344CB8AC3E}">
        <p14:creationId xmlns:p14="http://schemas.microsoft.com/office/powerpoint/2010/main" val="1057347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42</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42</a:t>
            </a:fld>
            <a:endParaRPr lang="en-US" sz="1400"/>
          </a:p>
        </p:txBody>
      </p:sp>
      <p:sp>
        <p:nvSpPr>
          <p:cNvPr id="760836" name="Rectangle 2"/>
          <p:cNvSpPr>
            <a:spLocks noGrp="1" noChangeArrowheads="1"/>
          </p:cNvSpPr>
          <p:nvPr>
            <p:ph type="title" idx="4294967295"/>
          </p:nvPr>
        </p:nvSpPr>
        <p:spPr>
          <a:xfrm>
            <a:off x="10668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152400" y="5486400"/>
            <a:ext cx="8991600" cy="685800"/>
          </a:xfrm>
        </p:spPr>
        <p:txBody>
          <a:bodyPr/>
          <a:lstStyle/>
          <a:p>
            <a:pPr algn="ctr" eaLnBrk="1" hangingPunct="1">
              <a:lnSpc>
                <a:spcPct val="80000"/>
              </a:lnSpc>
              <a:buFont typeface="Wingdings" pitchFamily="2" charset="2"/>
              <a:buNone/>
            </a:pPr>
            <a:r>
              <a:rPr lang="en-US" b="1" dirty="0"/>
              <a:t>Case #21</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8" name="Picture 7" descr="Figure 4 - WNAT Stop the Bleed LTEB.jpg"/>
          <p:cNvPicPr>
            <a:picLocks noChangeAspect="1"/>
          </p:cNvPicPr>
          <p:nvPr/>
        </p:nvPicPr>
        <p:blipFill>
          <a:blip r:embed="rId3" cstate="print"/>
          <a:stretch>
            <a:fillRect/>
          </a:stretch>
        </p:blipFill>
        <p:spPr>
          <a:xfrm>
            <a:off x="2819400" y="1781176"/>
            <a:ext cx="3733800" cy="3316204"/>
          </a:xfrm>
          <a:prstGeom prst="rect">
            <a:avLst/>
          </a:prstGeom>
        </p:spPr>
      </p:pic>
      <p:sp>
        <p:nvSpPr>
          <p:cNvPr id="9" name="TextBox 8"/>
          <p:cNvSpPr txBox="1"/>
          <p:nvPr/>
        </p:nvSpPr>
        <p:spPr>
          <a:xfrm>
            <a:off x="3961918" y="6400800"/>
            <a:ext cx="4343882" cy="369332"/>
          </a:xfrm>
          <a:prstGeom prst="rect">
            <a:avLst/>
          </a:prstGeom>
          <a:noFill/>
        </p:spPr>
        <p:txBody>
          <a:bodyPr wrap="none" rtlCol="0">
            <a:spAutoFit/>
          </a:bodyPr>
          <a:lstStyle/>
          <a:p>
            <a:r>
              <a:rPr lang="en-US" sz="1800" b="1" i="1" dirty="0"/>
              <a:t>Image: American College of Surgeons</a:t>
            </a:r>
            <a:endParaRPr lang="en-US" sz="1800" dirty="0"/>
          </a:p>
        </p:txBody>
      </p:sp>
    </p:spTree>
    <p:extLst>
      <p:ext uri="{BB962C8B-B14F-4D97-AF65-F5344CB8AC3E}">
        <p14:creationId xmlns:p14="http://schemas.microsoft.com/office/powerpoint/2010/main" val="1057347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43</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43</a:t>
            </a:fld>
            <a:endParaRPr lang="en-US" sz="1400"/>
          </a:p>
        </p:txBody>
      </p:sp>
      <p:sp>
        <p:nvSpPr>
          <p:cNvPr id="760836" name="Rectangle 2"/>
          <p:cNvSpPr>
            <a:spLocks noGrp="1" noChangeArrowheads="1"/>
          </p:cNvSpPr>
          <p:nvPr>
            <p:ph type="title" idx="4294967295"/>
          </p:nvPr>
        </p:nvSpPr>
        <p:spPr>
          <a:xfrm>
            <a:off x="10668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76200" y="5486400"/>
            <a:ext cx="8991600" cy="685800"/>
          </a:xfrm>
        </p:spPr>
        <p:txBody>
          <a:bodyPr/>
          <a:lstStyle/>
          <a:p>
            <a:pPr algn="ctr" eaLnBrk="1" hangingPunct="1">
              <a:lnSpc>
                <a:spcPct val="80000"/>
              </a:lnSpc>
              <a:buFont typeface="Wingdings" pitchFamily="2" charset="2"/>
              <a:buNone/>
            </a:pPr>
            <a:r>
              <a:rPr lang="en-US" b="1" dirty="0"/>
              <a:t>Case #22</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9" name="Picture 8" descr="Figure 11 - WNAT Monty NLTEB.jpg"/>
          <p:cNvPicPr>
            <a:picLocks noChangeAspect="1"/>
          </p:cNvPicPr>
          <p:nvPr/>
        </p:nvPicPr>
        <p:blipFill>
          <a:blip r:embed="rId3" cstate="print"/>
          <a:stretch>
            <a:fillRect/>
          </a:stretch>
        </p:blipFill>
        <p:spPr>
          <a:xfrm>
            <a:off x="2209800" y="1828800"/>
            <a:ext cx="4829572" cy="3276600"/>
          </a:xfrm>
          <a:prstGeom prst="rect">
            <a:avLst/>
          </a:prstGeom>
        </p:spPr>
      </p:pic>
      <p:sp>
        <p:nvSpPr>
          <p:cNvPr id="8" name="TextBox 7"/>
          <p:cNvSpPr txBox="1"/>
          <p:nvPr/>
        </p:nvSpPr>
        <p:spPr>
          <a:xfrm>
            <a:off x="4784592" y="6400800"/>
            <a:ext cx="3749808" cy="369332"/>
          </a:xfrm>
          <a:prstGeom prst="rect">
            <a:avLst/>
          </a:prstGeom>
          <a:noFill/>
        </p:spPr>
        <p:txBody>
          <a:bodyPr wrap="none" rtlCol="0">
            <a:spAutoFit/>
          </a:bodyPr>
          <a:lstStyle/>
          <a:p>
            <a:r>
              <a:rPr lang="en-US" sz="1800" b="1" i="1" dirty="0"/>
              <a:t>Photo: Mr. Harold Montgomery </a:t>
            </a:r>
            <a:endParaRPr lang="en-US" sz="1800" dirty="0"/>
          </a:p>
        </p:txBody>
      </p:sp>
    </p:spTree>
    <p:extLst>
      <p:ext uri="{BB962C8B-B14F-4D97-AF65-F5344CB8AC3E}">
        <p14:creationId xmlns:p14="http://schemas.microsoft.com/office/powerpoint/2010/main" val="1057347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44</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44</a:t>
            </a:fld>
            <a:endParaRPr lang="en-US" sz="1400"/>
          </a:p>
        </p:txBody>
      </p:sp>
      <p:sp>
        <p:nvSpPr>
          <p:cNvPr id="760836" name="Rectangle 2"/>
          <p:cNvSpPr>
            <a:spLocks noGrp="1" noChangeArrowheads="1"/>
          </p:cNvSpPr>
          <p:nvPr>
            <p:ph type="title" idx="4294967295"/>
          </p:nvPr>
        </p:nvSpPr>
        <p:spPr>
          <a:xfrm>
            <a:off x="10668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152400" y="5334000"/>
            <a:ext cx="8915400" cy="685800"/>
          </a:xfrm>
        </p:spPr>
        <p:txBody>
          <a:bodyPr/>
          <a:lstStyle/>
          <a:p>
            <a:pPr algn="ctr" eaLnBrk="1" hangingPunct="1">
              <a:lnSpc>
                <a:spcPct val="80000"/>
              </a:lnSpc>
              <a:buFont typeface="Wingdings" pitchFamily="2" charset="2"/>
              <a:buNone/>
            </a:pPr>
            <a:r>
              <a:rPr lang="en-US" b="1" dirty="0"/>
              <a:t>Case #23</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pic>
        <p:nvPicPr>
          <p:cNvPr id="10" name="Picture 9" descr="Figure 15 - WNAT Andy NLTEB.jpg"/>
          <p:cNvPicPr>
            <a:picLocks noChangeAspect="1"/>
          </p:cNvPicPr>
          <p:nvPr/>
        </p:nvPicPr>
        <p:blipFill>
          <a:blip r:embed="rId3" cstate="print"/>
          <a:stretch>
            <a:fillRect/>
          </a:stretch>
        </p:blipFill>
        <p:spPr>
          <a:xfrm>
            <a:off x="3200400" y="1828800"/>
            <a:ext cx="3005008" cy="3077350"/>
          </a:xfrm>
          <a:prstGeom prst="rect">
            <a:avLst/>
          </a:prstGeom>
          <a:ln w="28575">
            <a:solidFill>
              <a:schemeClr val="tx1"/>
            </a:solidFill>
          </a:ln>
        </p:spPr>
      </p:pic>
      <p:sp>
        <p:nvSpPr>
          <p:cNvPr id="8" name="TextBox 7"/>
          <p:cNvSpPr txBox="1"/>
          <p:nvPr/>
        </p:nvSpPr>
        <p:spPr>
          <a:xfrm>
            <a:off x="5564857" y="6400800"/>
            <a:ext cx="2740943" cy="538609"/>
          </a:xfrm>
          <a:prstGeom prst="rect">
            <a:avLst/>
          </a:prstGeom>
          <a:noFill/>
        </p:spPr>
        <p:txBody>
          <a:bodyPr wrap="none" rtlCol="0">
            <a:spAutoFit/>
          </a:bodyPr>
          <a:lstStyle/>
          <a:p>
            <a:r>
              <a:rPr lang="en-US" sz="1800" b="1" i="1" dirty="0"/>
              <a:t>Photo: Dr. Andy Fisher </a:t>
            </a:r>
            <a:endParaRPr lang="en-US" sz="1800" dirty="0"/>
          </a:p>
          <a:p>
            <a:endParaRPr lang="en-US" dirty="0"/>
          </a:p>
        </p:txBody>
      </p:sp>
    </p:spTree>
    <p:extLst>
      <p:ext uri="{BB962C8B-B14F-4D97-AF65-F5344CB8AC3E}">
        <p14:creationId xmlns:p14="http://schemas.microsoft.com/office/powerpoint/2010/main" val="1057347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45</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45</a:t>
            </a:fld>
            <a:endParaRPr lang="en-US" sz="1400"/>
          </a:p>
        </p:txBody>
      </p:sp>
      <p:sp>
        <p:nvSpPr>
          <p:cNvPr id="760836" name="Rectangle 2"/>
          <p:cNvSpPr>
            <a:spLocks noGrp="1" noChangeArrowheads="1"/>
          </p:cNvSpPr>
          <p:nvPr>
            <p:ph type="title" idx="4294967295"/>
          </p:nvPr>
        </p:nvSpPr>
        <p:spPr>
          <a:xfrm>
            <a:off x="10668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304800" y="5334000"/>
            <a:ext cx="8915400" cy="685800"/>
          </a:xfrm>
        </p:spPr>
        <p:txBody>
          <a:bodyPr/>
          <a:lstStyle/>
          <a:p>
            <a:pPr algn="ctr" eaLnBrk="1" hangingPunct="1">
              <a:lnSpc>
                <a:spcPct val="80000"/>
              </a:lnSpc>
              <a:buFont typeface="Wingdings" pitchFamily="2" charset="2"/>
              <a:buNone/>
            </a:pPr>
            <a:r>
              <a:rPr lang="en-US" b="1" dirty="0"/>
              <a:t>Case #24</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8" name="TextBox 7"/>
          <p:cNvSpPr txBox="1"/>
          <p:nvPr/>
        </p:nvSpPr>
        <p:spPr>
          <a:xfrm>
            <a:off x="4800600" y="6324600"/>
            <a:ext cx="3570273" cy="538609"/>
          </a:xfrm>
          <a:prstGeom prst="rect">
            <a:avLst/>
          </a:prstGeom>
          <a:noFill/>
        </p:spPr>
        <p:txBody>
          <a:bodyPr wrap="none" rtlCol="0">
            <a:spAutoFit/>
          </a:bodyPr>
          <a:lstStyle/>
          <a:p>
            <a:r>
              <a:rPr lang="en-US" sz="1800" b="1" i="1" dirty="0"/>
              <a:t>Photo: Dr. </a:t>
            </a:r>
            <a:r>
              <a:rPr lang="en-US" sz="1800" b="1" i="1" dirty="0" err="1"/>
              <a:t>Oleksandr</a:t>
            </a:r>
            <a:r>
              <a:rPr lang="en-US" sz="1800" b="1" i="1" dirty="0"/>
              <a:t> </a:t>
            </a:r>
            <a:r>
              <a:rPr lang="en-US" sz="1800" b="1" i="1" dirty="0" err="1"/>
              <a:t>Danyliuk</a:t>
            </a:r>
            <a:r>
              <a:rPr lang="en-US" sz="1800" b="1" i="1" dirty="0"/>
              <a:t> </a:t>
            </a:r>
            <a:endParaRPr lang="en-US" sz="1800" dirty="0"/>
          </a:p>
          <a:p>
            <a:endParaRPr lang="en-US" dirty="0"/>
          </a:p>
        </p:txBody>
      </p:sp>
      <p:pic>
        <p:nvPicPr>
          <p:cNvPr id="9" name="Picture 8" descr="OD 240510 PHOTO 4.jpg"/>
          <p:cNvPicPr>
            <a:picLocks noChangeAspect="1"/>
          </p:cNvPicPr>
          <p:nvPr/>
        </p:nvPicPr>
        <p:blipFill>
          <a:blip r:embed="rId3" cstate="print"/>
          <a:stretch>
            <a:fillRect/>
          </a:stretch>
        </p:blipFill>
        <p:spPr>
          <a:xfrm>
            <a:off x="3886200" y="1828800"/>
            <a:ext cx="1757363" cy="3124200"/>
          </a:xfrm>
          <a:prstGeom prst="rect">
            <a:avLst/>
          </a:prstGeom>
          <a:ln w="28575">
            <a:solidFill>
              <a:schemeClr val="tx1"/>
            </a:solidFill>
          </a:ln>
        </p:spPr>
      </p:pic>
    </p:spTree>
    <p:extLst>
      <p:ext uri="{BB962C8B-B14F-4D97-AF65-F5344CB8AC3E}">
        <p14:creationId xmlns:p14="http://schemas.microsoft.com/office/powerpoint/2010/main" val="1057347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46</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46</a:t>
            </a:fld>
            <a:endParaRPr lang="en-US" sz="1400"/>
          </a:p>
        </p:txBody>
      </p:sp>
      <p:sp>
        <p:nvSpPr>
          <p:cNvPr id="760836" name="Rectangle 2"/>
          <p:cNvSpPr>
            <a:spLocks noGrp="1" noChangeArrowheads="1"/>
          </p:cNvSpPr>
          <p:nvPr>
            <p:ph type="title" idx="4294967295"/>
          </p:nvPr>
        </p:nvSpPr>
        <p:spPr>
          <a:xfrm>
            <a:off x="1066800" y="152400"/>
            <a:ext cx="7772400" cy="1143000"/>
          </a:xfrm>
        </p:spPr>
        <p:txBody>
          <a:bodyPr/>
          <a:lstStyle/>
          <a:p>
            <a:pPr eaLnBrk="1" hangingPunct="1"/>
            <a:r>
              <a:rPr lang="en-US" b="1" dirty="0"/>
              <a:t> Tourniquet Assessment:</a:t>
            </a:r>
            <a:br>
              <a:rPr lang="en-US" b="1" dirty="0"/>
            </a:br>
            <a:r>
              <a:rPr lang="en-US" b="1" dirty="0"/>
              <a:t>Yes or No?</a:t>
            </a:r>
            <a:r>
              <a:rPr lang="en-US" sz="4400" b="1" dirty="0"/>
              <a:t> </a:t>
            </a:r>
          </a:p>
        </p:txBody>
      </p:sp>
      <p:sp>
        <p:nvSpPr>
          <p:cNvPr id="760837" name="Rectangle 3"/>
          <p:cNvSpPr>
            <a:spLocks noGrp="1" noChangeArrowheads="1"/>
          </p:cNvSpPr>
          <p:nvPr>
            <p:ph type="body" idx="4294967295"/>
          </p:nvPr>
        </p:nvSpPr>
        <p:spPr>
          <a:xfrm>
            <a:off x="304800" y="5334000"/>
            <a:ext cx="8915400" cy="685800"/>
          </a:xfrm>
        </p:spPr>
        <p:txBody>
          <a:bodyPr/>
          <a:lstStyle/>
          <a:p>
            <a:pPr algn="ctr" eaLnBrk="1" hangingPunct="1">
              <a:lnSpc>
                <a:spcPct val="80000"/>
              </a:lnSpc>
              <a:buFont typeface="Wingdings" pitchFamily="2" charset="2"/>
              <a:buNone/>
            </a:pPr>
            <a:r>
              <a:rPr lang="en-US" b="1" dirty="0"/>
              <a:t>Case #25</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8" name="TextBox 7"/>
          <p:cNvSpPr txBox="1"/>
          <p:nvPr/>
        </p:nvSpPr>
        <p:spPr>
          <a:xfrm>
            <a:off x="4876800" y="6324600"/>
            <a:ext cx="3570273" cy="538609"/>
          </a:xfrm>
          <a:prstGeom prst="rect">
            <a:avLst/>
          </a:prstGeom>
          <a:noFill/>
        </p:spPr>
        <p:txBody>
          <a:bodyPr wrap="none" rtlCol="0">
            <a:spAutoFit/>
          </a:bodyPr>
          <a:lstStyle/>
          <a:p>
            <a:r>
              <a:rPr lang="en-US" sz="1800" b="1" i="1" dirty="0"/>
              <a:t>Photo: Dr. </a:t>
            </a:r>
            <a:r>
              <a:rPr lang="en-US" sz="1800" b="1" i="1" dirty="0" err="1"/>
              <a:t>Oleksandr</a:t>
            </a:r>
            <a:r>
              <a:rPr lang="en-US" sz="1800" b="1" i="1" dirty="0"/>
              <a:t> </a:t>
            </a:r>
            <a:r>
              <a:rPr lang="en-US" sz="1800" b="1" i="1" dirty="0" err="1"/>
              <a:t>Danyliuk</a:t>
            </a:r>
            <a:r>
              <a:rPr lang="en-US" sz="1800" b="1" i="1" dirty="0"/>
              <a:t> </a:t>
            </a:r>
            <a:endParaRPr lang="en-US" sz="1800" dirty="0"/>
          </a:p>
          <a:p>
            <a:endParaRPr lang="en-US" dirty="0"/>
          </a:p>
        </p:txBody>
      </p:sp>
      <p:pic>
        <p:nvPicPr>
          <p:cNvPr id="10" name="Picture 9" descr="OD 240510 PHOTO 7.jpg"/>
          <p:cNvPicPr>
            <a:picLocks noChangeAspect="1"/>
          </p:cNvPicPr>
          <p:nvPr/>
        </p:nvPicPr>
        <p:blipFill>
          <a:blip r:embed="rId3" cstate="print"/>
          <a:srcRect l="24145" t="24444" b="33334"/>
          <a:stretch>
            <a:fillRect/>
          </a:stretch>
        </p:blipFill>
        <p:spPr>
          <a:xfrm>
            <a:off x="1143000" y="1676400"/>
            <a:ext cx="6930393" cy="2895600"/>
          </a:xfrm>
          <a:prstGeom prst="rect">
            <a:avLst/>
          </a:prstGeom>
          <a:ln w="28575">
            <a:solidFill>
              <a:schemeClr val="tx1"/>
            </a:solidFill>
          </a:ln>
        </p:spPr>
      </p:pic>
    </p:spTree>
    <p:extLst>
      <p:ext uri="{BB962C8B-B14F-4D97-AF65-F5344CB8AC3E}">
        <p14:creationId xmlns:p14="http://schemas.microsoft.com/office/powerpoint/2010/main" val="1057347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47</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47</a:t>
            </a:fld>
            <a:endParaRPr lang="en-US" sz="1400"/>
          </a:p>
        </p:txBody>
      </p:sp>
      <p:sp>
        <p:nvSpPr>
          <p:cNvPr id="760836" name="Rectangle 2"/>
          <p:cNvSpPr>
            <a:spLocks noGrp="1" noChangeArrowheads="1"/>
          </p:cNvSpPr>
          <p:nvPr>
            <p:ph type="title" idx="4294967295"/>
          </p:nvPr>
        </p:nvSpPr>
        <p:spPr>
          <a:xfrm>
            <a:off x="1066800" y="533400"/>
            <a:ext cx="7772400" cy="1143000"/>
          </a:xfrm>
        </p:spPr>
        <p:txBody>
          <a:bodyPr/>
          <a:lstStyle/>
          <a:p>
            <a:pPr eaLnBrk="1" hangingPunct="1"/>
            <a:r>
              <a:rPr lang="en-US" b="1" dirty="0"/>
              <a:t> </a:t>
            </a:r>
            <a:r>
              <a:rPr lang="en-US" b="1" dirty="0">
                <a:solidFill>
                  <a:srgbClr val="FF0000"/>
                </a:solidFill>
              </a:rPr>
              <a:t>Reassess, Reassess, Reassess!</a:t>
            </a:r>
            <a:br>
              <a:rPr lang="en-US" b="1" dirty="0">
                <a:solidFill>
                  <a:srgbClr val="FF0000"/>
                </a:solidFill>
              </a:rPr>
            </a:br>
            <a:endParaRPr lang="en-US" sz="4400" b="1" dirty="0">
              <a:solidFill>
                <a:srgbClr val="FF0000"/>
              </a:solidFill>
            </a:endParaRPr>
          </a:p>
        </p:txBody>
      </p:sp>
      <p:sp>
        <p:nvSpPr>
          <p:cNvPr id="760837" name="Rectangle 3"/>
          <p:cNvSpPr>
            <a:spLocks noGrp="1" noChangeArrowheads="1"/>
          </p:cNvSpPr>
          <p:nvPr>
            <p:ph type="body" idx="4294967295"/>
          </p:nvPr>
        </p:nvSpPr>
        <p:spPr>
          <a:xfrm>
            <a:off x="304800" y="1905000"/>
            <a:ext cx="8991600" cy="685800"/>
          </a:xfrm>
        </p:spPr>
        <p:txBody>
          <a:bodyPr/>
          <a:lstStyle/>
          <a:p>
            <a:pPr marL="0" indent="0" eaLnBrk="1" hangingPunct="1">
              <a:lnSpc>
                <a:spcPct val="80000"/>
              </a:lnSpc>
            </a:pPr>
            <a:r>
              <a:rPr lang="en-US" sz="4000" b="1" dirty="0"/>
              <a:t> </a:t>
            </a:r>
            <a:r>
              <a:rPr lang="en-US" b="1" dirty="0"/>
              <a:t>Reassess applied tourniquets</a:t>
            </a:r>
          </a:p>
          <a:p>
            <a:pPr marL="0" indent="0" eaLnBrk="1" hangingPunct="1">
              <a:lnSpc>
                <a:spcPct val="80000"/>
              </a:lnSpc>
              <a:buNone/>
            </a:pPr>
            <a:r>
              <a:rPr lang="en-US" b="1" dirty="0"/>
              <a:t>   frequently:</a:t>
            </a:r>
            <a:r>
              <a:rPr lang="en-US" b="1" dirty="0">
                <a:solidFill>
                  <a:srgbClr val="7030A0"/>
                </a:solidFill>
              </a:rPr>
              <a:t> </a:t>
            </a:r>
            <a:r>
              <a:rPr lang="en-US" b="1" dirty="0"/>
              <a:t>convert, replace (reposition), </a:t>
            </a:r>
          </a:p>
          <a:p>
            <a:pPr marL="0" indent="0" eaLnBrk="1" hangingPunct="1">
              <a:lnSpc>
                <a:spcPct val="80000"/>
              </a:lnSpc>
              <a:buNone/>
            </a:pPr>
            <a:r>
              <a:rPr lang="en-US" b="1" dirty="0"/>
              <a:t>   or remove as indicated</a:t>
            </a:r>
          </a:p>
          <a:p>
            <a:pPr eaLnBrk="1" hangingPunct="1">
              <a:lnSpc>
                <a:spcPct val="80000"/>
              </a:lnSpc>
            </a:pPr>
            <a:endParaRPr lang="en-US" sz="2000" b="1" dirty="0"/>
          </a:p>
          <a:p>
            <a:pPr eaLnBrk="1" hangingPunct="1">
              <a:lnSpc>
                <a:spcPct val="80000"/>
              </a:lnSpc>
            </a:pPr>
            <a:r>
              <a:rPr lang="en-US" b="1" dirty="0">
                <a:solidFill>
                  <a:srgbClr val="FF0000"/>
                </a:solidFill>
              </a:rPr>
              <a:t>The rate of bleeding and need for a </a:t>
            </a:r>
          </a:p>
          <a:p>
            <a:pPr marL="0" indent="0" eaLnBrk="1" hangingPunct="1">
              <a:lnSpc>
                <a:spcPct val="80000"/>
              </a:lnSpc>
              <a:buNone/>
            </a:pPr>
            <a:r>
              <a:rPr lang="en-US" b="1" dirty="0">
                <a:solidFill>
                  <a:srgbClr val="FF0000"/>
                </a:solidFill>
              </a:rPr>
              <a:t>   tourniquet may </a:t>
            </a:r>
            <a:r>
              <a:rPr lang="en-US" b="1" u="sng" dirty="0">
                <a:solidFill>
                  <a:srgbClr val="FF0000"/>
                </a:solidFill>
              </a:rPr>
              <a:t>change</a:t>
            </a:r>
            <a:r>
              <a:rPr lang="en-US" b="1" dirty="0">
                <a:solidFill>
                  <a:srgbClr val="FF0000"/>
                </a:solidFill>
              </a:rPr>
              <a:t> over time: </a:t>
            </a:r>
          </a:p>
          <a:p>
            <a:pPr lvl="1" eaLnBrk="1" hangingPunct="1">
              <a:lnSpc>
                <a:spcPct val="80000"/>
              </a:lnSpc>
            </a:pPr>
            <a:r>
              <a:rPr lang="en-US" sz="3200" b="1" dirty="0">
                <a:solidFill>
                  <a:srgbClr val="FF0000"/>
                </a:solidFill>
              </a:rPr>
              <a:t>Muscle relaxation</a:t>
            </a:r>
          </a:p>
          <a:p>
            <a:pPr lvl="1" eaLnBrk="1" hangingPunct="1">
              <a:lnSpc>
                <a:spcPct val="80000"/>
              </a:lnSpc>
            </a:pPr>
            <a:r>
              <a:rPr lang="en-US" sz="3200" b="1" dirty="0">
                <a:solidFill>
                  <a:srgbClr val="FF0000"/>
                </a:solidFill>
              </a:rPr>
              <a:t>Tourniquet loses pressure</a:t>
            </a:r>
          </a:p>
          <a:p>
            <a:pPr lvl="1" eaLnBrk="1" hangingPunct="1">
              <a:lnSpc>
                <a:spcPct val="80000"/>
              </a:lnSpc>
            </a:pPr>
            <a:r>
              <a:rPr lang="en-US" sz="3200" b="1" dirty="0">
                <a:solidFill>
                  <a:srgbClr val="FF0000"/>
                </a:solidFill>
              </a:rPr>
              <a:t>Casualty movement</a:t>
            </a:r>
          </a:p>
          <a:p>
            <a:pPr lvl="1" eaLnBrk="1" hangingPunct="1">
              <a:lnSpc>
                <a:spcPct val="80000"/>
              </a:lnSpc>
            </a:pPr>
            <a:r>
              <a:rPr lang="en-US" sz="3200" b="1" dirty="0">
                <a:solidFill>
                  <a:srgbClr val="FF0000"/>
                </a:solidFill>
              </a:rPr>
              <a:t>Fluid resuscitation</a:t>
            </a:r>
          </a:p>
          <a:p>
            <a:pPr algn="ctr" eaLnBrk="1" hangingPunct="1">
              <a:lnSpc>
                <a:spcPct val="80000"/>
              </a:lnSpc>
            </a:pPr>
            <a:endParaRPr lang="en-US" sz="4000" b="1" dirty="0"/>
          </a:p>
          <a:p>
            <a:pPr algn="ctr" eaLnBrk="1" hangingPunct="1">
              <a:lnSpc>
                <a:spcPct val="80000"/>
              </a:lnSpc>
            </a:pPr>
            <a:endParaRPr lang="en-US" sz="4000" b="1" dirty="0"/>
          </a:p>
          <a:p>
            <a:pPr algn="ctr" eaLnBrk="1" hangingPunct="1">
              <a:lnSpc>
                <a:spcPct val="80000"/>
              </a:lnSpc>
            </a:pPr>
            <a:endParaRPr lang="en-US" sz="4000" b="1" dirty="0"/>
          </a:p>
          <a:p>
            <a:pPr algn="ctr" eaLnBrk="1" hangingPunct="1">
              <a:lnSpc>
                <a:spcPct val="80000"/>
              </a:lnSpc>
              <a:buFont typeface="Wingdings" pitchFamily="2" charset="2"/>
              <a:buNone/>
            </a:pPr>
            <a:endParaRPr lang="en-US" sz="4000" b="1" dirty="0"/>
          </a:p>
          <a:p>
            <a:pPr algn="ctr" eaLnBrk="1" hangingPunct="1">
              <a:lnSpc>
                <a:spcPct val="80000"/>
              </a:lnSpc>
              <a:buFont typeface="Wingdings" pitchFamily="2" charset="2"/>
              <a:buNone/>
            </a:pPr>
            <a:endParaRPr lang="en-US" sz="4000" b="1" dirty="0"/>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Tree>
    <p:extLst>
      <p:ext uri="{BB962C8B-B14F-4D97-AF65-F5344CB8AC3E}">
        <p14:creationId xmlns:p14="http://schemas.microsoft.com/office/powerpoint/2010/main" val="3893467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48</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48</a:t>
            </a:fld>
            <a:endParaRPr lang="en-US" sz="1400"/>
          </a:p>
        </p:txBody>
      </p:sp>
      <p:sp>
        <p:nvSpPr>
          <p:cNvPr id="760836" name="Rectangle 2"/>
          <p:cNvSpPr>
            <a:spLocks noGrp="1" noChangeArrowheads="1"/>
          </p:cNvSpPr>
          <p:nvPr>
            <p:ph type="title" idx="4294967295"/>
          </p:nvPr>
        </p:nvSpPr>
        <p:spPr>
          <a:xfrm>
            <a:off x="914400" y="0"/>
            <a:ext cx="7772400" cy="1143000"/>
          </a:xfrm>
        </p:spPr>
        <p:txBody>
          <a:bodyPr/>
          <a:lstStyle/>
          <a:p>
            <a:pPr eaLnBrk="1" hangingPunct="1"/>
            <a:r>
              <a:rPr lang="en-US" b="1" dirty="0"/>
              <a:t> Tourniquet Terminology</a:t>
            </a:r>
            <a:endParaRPr lang="en-US" sz="4400" b="1" dirty="0"/>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TextBox 1">
            <a:extLst>
              <a:ext uri="{FF2B5EF4-FFF2-40B4-BE49-F238E27FC236}">
                <a16:creationId xmlns:a16="http://schemas.microsoft.com/office/drawing/2014/main" id="{DBA2F6FE-37A2-26D2-53E2-8E3310C202C6}"/>
              </a:ext>
            </a:extLst>
          </p:cNvPr>
          <p:cNvSpPr txBox="1"/>
          <p:nvPr/>
        </p:nvSpPr>
        <p:spPr>
          <a:xfrm>
            <a:off x="152400" y="1600200"/>
            <a:ext cx="8610600" cy="6278642"/>
          </a:xfrm>
          <a:prstGeom prst="rect">
            <a:avLst/>
          </a:prstGeom>
          <a:noFill/>
        </p:spPr>
        <p:txBody>
          <a:bodyPr wrap="square" rtlCol="0">
            <a:spAutoFit/>
          </a:bodyPr>
          <a:lstStyle/>
          <a:p>
            <a:pPr algn="l">
              <a:buFont typeface="Arial" pitchFamily="34" charset="0"/>
              <a:buChar char="•"/>
            </a:pPr>
            <a:r>
              <a:rPr lang="en-US" sz="2800" b="1" dirty="0"/>
              <a:t> </a:t>
            </a:r>
            <a:r>
              <a:rPr lang="en-US" sz="2800" b="1" u="sng" dirty="0"/>
              <a:t>Remove</a:t>
            </a:r>
            <a:r>
              <a:rPr lang="en-US" sz="2800" b="1" dirty="0"/>
              <a:t> a tourniquet – take it off the injured </a:t>
            </a:r>
          </a:p>
          <a:p>
            <a:pPr algn="l"/>
            <a:r>
              <a:rPr lang="en-US" sz="2800" b="1" dirty="0"/>
              <a:t>  extremity</a:t>
            </a:r>
          </a:p>
          <a:p>
            <a:pPr algn="l">
              <a:buFont typeface="Arial" pitchFamily="34" charset="0"/>
              <a:buChar char="•"/>
            </a:pPr>
            <a:endParaRPr lang="en-US" sz="2000" b="1" dirty="0"/>
          </a:p>
          <a:p>
            <a:pPr algn="l">
              <a:buFont typeface="Arial" pitchFamily="34" charset="0"/>
              <a:buChar char="•"/>
            </a:pPr>
            <a:r>
              <a:rPr lang="en-US" sz="2800" b="1" dirty="0"/>
              <a:t> </a:t>
            </a:r>
            <a:r>
              <a:rPr lang="en-US" sz="2800" b="1" u="sng" dirty="0"/>
              <a:t>Replace</a:t>
            </a:r>
            <a:r>
              <a:rPr lang="en-US" sz="2800" b="1" dirty="0"/>
              <a:t> a tourniquet – reposition a tourniquet</a:t>
            </a:r>
          </a:p>
          <a:p>
            <a:pPr algn="l"/>
            <a:r>
              <a:rPr lang="en-US" sz="2800" b="1" dirty="0"/>
              <a:t>  that was applied high on the limb during Care </a:t>
            </a:r>
          </a:p>
          <a:p>
            <a:pPr algn="l"/>
            <a:r>
              <a:rPr lang="en-US" sz="2800" b="1" dirty="0"/>
              <a:t>  Under Fire/Threat to a location 2-3 inches </a:t>
            </a:r>
          </a:p>
          <a:p>
            <a:pPr algn="l"/>
            <a:r>
              <a:rPr lang="en-US" sz="2800" b="1" dirty="0"/>
              <a:t>  above the bleeding site directly on the skin</a:t>
            </a:r>
          </a:p>
          <a:p>
            <a:pPr algn="l"/>
            <a:endParaRPr lang="en-US" sz="2000" b="1" dirty="0"/>
          </a:p>
          <a:p>
            <a:pPr algn="l">
              <a:buFont typeface="Arial" pitchFamily="34" charset="0"/>
              <a:buChar char="•"/>
            </a:pPr>
            <a:r>
              <a:rPr lang="en-US" sz="2800" b="1" dirty="0"/>
              <a:t> </a:t>
            </a:r>
            <a:r>
              <a:rPr lang="en-US" sz="2800" b="1" u="sng" dirty="0"/>
              <a:t>Convert</a:t>
            </a:r>
            <a:r>
              <a:rPr lang="en-US" sz="2800" b="1" dirty="0"/>
              <a:t> a tourniquet – apply </a:t>
            </a:r>
            <a:r>
              <a:rPr lang="en-US" sz="2800" b="1" dirty="0" err="1"/>
              <a:t>hemostatic</a:t>
            </a:r>
            <a:r>
              <a:rPr lang="en-US" sz="2800" b="1" dirty="0"/>
              <a:t> </a:t>
            </a:r>
          </a:p>
          <a:p>
            <a:pPr algn="l"/>
            <a:r>
              <a:rPr lang="en-US" sz="2800" b="1" dirty="0"/>
              <a:t>  dressings to control extremity hemorrhage, thus</a:t>
            </a:r>
          </a:p>
          <a:p>
            <a:pPr algn="l"/>
            <a:r>
              <a:rPr lang="en-US" sz="2800" b="1" dirty="0"/>
              <a:t>  allowing the tourniquet pressure to be released</a:t>
            </a:r>
          </a:p>
          <a:p>
            <a:pPr algn="l"/>
            <a:r>
              <a:rPr lang="en-US" sz="2800" b="1" dirty="0"/>
              <a:t>  and blood flow to the limb to be restored</a:t>
            </a:r>
          </a:p>
          <a:p>
            <a:pPr algn="l">
              <a:buFont typeface="Arial" pitchFamily="34" charset="0"/>
              <a:buChar char="•"/>
            </a:pPr>
            <a:endParaRPr lang="en-US" sz="2800" b="1" dirty="0">
              <a:solidFill>
                <a:srgbClr val="0000FF"/>
              </a:solidFill>
            </a:endParaRPr>
          </a:p>
          <a:p>
            <a:pPr algn="l"/>
            <a:endParaRPr lang="en-US" sz="2800" b="1" dirty="0">
              <a:solidFill>
                <a:srgbClr val="0000FF"/>
              </a:solidFill>
            </a:endParaRPr>
          </a:p>
          <a:p>
            <a:pPr algn="l">
              <a:buFont typeface="Arial" pitchFamily="34" charset="0"/>
              <a:buChar char="•"/>
            </a:pPr>
            <a:endParaRPr lang="en-US" sz="2600" b="1" dirty="0">
              <a:cs typeface="Arial" panose="020B0604020202020204" pitchFamily="34" charset="0"/>
            </a:endParaRPr>
          </a:p>
        </p:txBody>
      </p:sp>
    </p:spTree>
    <p:extLst>
      <p:ext uri="{BB962C8B-B14F-4D97-AF65-F5344CB8AC3E}">
        <p14:creationId xmlns:p14="http://schemas.microsoft.com/office/powerpoint/2010/main" val="3058216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5D395B-58D8-BEA6-850A-B29BAA680FD2}"/>
              </a:ext>
            </a:extLst>
          </p:cNvPr>
          <p:cNvSpPr txBox="1"/>
          <p:nvPr/>
        </p:nvSpPr>
        <p:spPr>
          <a:xfrm>
            <a:off x="1606842" y="152400"/>
            <a:ext cx="6710491" cy="1446550"/>
          </a:xfrm>
          <a:prstGeom prst="rect">
            <a:avLst/>
          </a:prstGeom>
          <a:noFill/>
        </p:spPr>
        <p:txBody>
          <a:bodyPr wrap="none" rtlCol="0">
            <a:spAutoFit/>
          </a:bodyPr>
          <a:lstStyle/>
          <a:p>
            <a:r>
              <a:rPr lang="en-US" sz="4400" b="1" u="sng" dirty="0"/>
              <a:t>Frequent</a:t>
            </a:r>
            <a:r>
              <a:rPr lang="en-US" sz="4400" b="1" dirty="0"/>
              <a:t> Reassessment</a:t>
            </a:r>
          </a:p>
          <a:p>
            <a:r>
              <a:rPr lang="en-US" sz="4400" b="1" dirty="0"/>
              <a:t>of Tourniquets</a:t>
            </a:r>
          </a:p>
        </p:txBody>
      </p:sp>
      <p:sp>
        <p:nvSpPr>
          <p:cNvPr id="3" name="TextBox 2">
            <a:extLst>
              <a:ext uri="{FF2B5EF4-FFF2-40B4-BE49-F238E27FC236}">
                <a16:creationId xmlns:a16="http://schemas.microsoft.com/office/drawing/2014/main" id="{C8AE872A-A1CC-0123-1623-B75B0D9F1342}"/>
              </a:ext>
            </a:extLst>
          </p:cNvPr>
          <p:cNvSpPr txBox="1"/>
          <p:nvPr/>
        </p:nvSpPr>
        <p:spPr>
          <a:xfrm>
            <a:off x="86712" y="1981200"/>
            <a:ext cx="9057288" cy="4401205"/>
          </a:xfrm>
          <a:prstGeom prst="rect">
            <a:avLst/>
          </a:prstGeom>
          <a:noFill/>
        </p:spPr>
        <p:txBody>
          <a:bodyPr wrap="none" rtlCol="0">
            <a:spAutoFit/>
          </a:bodyPr>
          <a:lstStyle/>
          <a:p>
            <a:pPr marL="457200" indent="-457200" algn="l">
              <a:buFont typeface="Arial" panose="020B0604020202020204" pitchFamily="34" charset="0"/>
              <a:buChar char="•"/>
            </a:pPr>
            <a:r>
              <a:rPr lang="en-US" sz="2800" b="1" dirty="0"/>
              <a:t>How quickly and how frequently the individual</a:t>
            </a:r>
          </a:p>
          <a:p>
            <a:pPr algn="l"/>
            <a:r>
              <a:rPr lang="en-US" sz="2800" b="1" dirty="0"/>
              <a:t>     caring for the casualty will be able to reassess</a:t>
            </a:r>
          </a:p>
          <a:p>
            <a:pPr algn="l"/>
            <a:r>
              <a:rPr lang="en-US" sz="2800" b="1" dirty="0"/>
              <a:t>     the need for the tourniquet will vary with the</a:t>
            </a:r>
          </a:p>
          <a:p>
            <a:pPr algn="l"/>
            <a:r>
              <a:rPr lang="en-US" sz="2800" b="1" dirty="0"/>
              <a:t>     tactical scenario.</a:t>
            </a:r>
          </a:p>
          <a:p>
            <a:pPr marL="457200" indent="-457200" algn="l">
              <a:buFont typeface="Arial" panose="020B0604020202020204" pitchFamily="34" charset="0"/>
              <a:buChar char="•"/>
            </a:pPr>
            <a:r>
              <a:rPr lang="en-US" sz="2800" b="1" dirty="0"/>
              <a:t>Current TCCC Guidelines call for a reassessment</a:t>
            </a:r>
          </a:p>
          <a:p>
            <a:pPr algn="l"/>
            <a:r>
              <a:rPr lang="en-US" sz="2800" b="1" dirty="0"/>
              <a:t>     to be done by </a:t>
            </a:r>
            <a:r>
              <a:rPr lang="en-US" sz="2800" b="1" u="sng" dirty="0">
                <a:solidFill>
                  <a:srgbClr val="FF0000"/>
                </a:solidFill>
              </a:rPr>
              <a:t>two hours</a:t>
            </a:r>
            <a:r>
              <a:rPr lang="en-US" sz="2800" b="1" dirty="0"/>
              <a:t> of tourniquet time.</a:t>
            </a:r>
          </a:p>
          <a:p>
            <a:pPr marL="457200" indent="-457200" algn="l">
              <a:buFont typeface="Arial" panose="020B0604020202020204" pitchFamily="34" charset="0"/>
              <a:buChar char="•"/>
            </a:pPr>
            <a:r>
              <a:rPr lang="en-US" sz="2800" b="1" dirty="0">
                <a:solidFill>
                  <a:srgbClr val="FF0000"/>
                </a:solidFill>
              </a:rPr>
              <a:t>Do it as soon as possible. Earlier is better!</a:t>
            </a:r>
          </a:p>
          <a:p>
            <a:pPr marL="457200" indent="-457200" algn="l">
              <a:buFont typeface="Arial" panose="020B0604020202020204" pitchFamily="34" charset="0"/>
              <a:buChar char="•"/>
            </a:pPr>
            <a:r>
              <a:rPr lang="en-US" sz="2800" b="1" dirty="0"/>
              <a:t>Reassess as frequently as the tactical situation </a:t>
            </a:r>
          </a:p>
          <a:p>
            <a:pPr algn="l"/>
            <a:r>
              <a:rPr lang="en-US" sz="2800" b="1" dirty="0"/>
              <a:t>     permits but especially during periods of casualty</a:t>
            </a:r>
          </a:p>
          <a:p>
            <a:pPr algn="l"/>
            <a:r>
              <a:rPr lang="en-US" sz="2800" b="1" dirty="0"/>
              <a:t>     movement and fluid resuscitation.</a:t>
            </a:r>
          </a:p>
        </p:txBody>
      </p:sp>
    </p:spTree>
    <p:extLst>
      <p:ext uri="{BB962C8B-B14F-4D97-AF65-F5344CB8AC3E}">
        <p14:creationId xmlns:p14="http://schemas.microsoft.com/office/powerpoint/2010/main" val="395031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5</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5</a:t>
            </a:fld>
            <a:endParaRPr lang="en-US" sz="1400"/>
          </a:p>
        </p:txBody>
      </p:sp>
      <p:sp>
        <p:nvSpPr>
          <p:cNvPr id="760836" name="Rectangle 2"/>
          <p:cNvSpPr>
            <a:spLocks noGrp="1" noChangeArrowheads="1"/>
          </p:cNvSpPr>
          <p:nvPr>
            <p:ph type="title" idx="4294967295"/>
          </p:nvPr>
        </p:nvSpPr>
        <p:spPr>
          <a:xfrm>
            <a:off x="1066800" y="76200"/>
            <a:ext cx="7772400" cy="1143000"/>
          </a:xfrm>
        </p:spPr>
        <p:txBody>
          <a:bodyPr/>
          <a:lstStyle/>
          <a:p>
            <a:pPr eaLnBrk="1" hangingPunct="1"/>
            <a:r>
              <a:rPr lang="en-US" b="1" dirty="0"/>
              <a:t> Tourniquet Use: 2024</a:t>
            </a:r>
            <a:endParaRPr lang="en-US" sz="4400" b="1" dirty="0"/>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TextBox 1">
            <a:extLst>
              <a:ext uri="{FF2B5EF4-FFF2-40B4-BE49-F238E27FC236}">
                <a16:creationId xmlns:a16="http://schemas.microsoft.com/office/drawing/2014/main" id="{DBA2F6FE-37A2-26D2-53E2-8E3310C202C6}"/>
              </a:ext>
            </a:extLst>
          </p:cNvPr>
          <p:cNvSpPr txBox="1"/>
          <p:nvPr/>
        </p:nvSpPr>
        <p:spPr>
          <a:xfrm>
            <a:off x="76200" y="1371600"/>
            <a:ext cx="9067800" cy="5478423"/>
          </a:xfrm>
          <a:prstGeom prst="rect">
            <a:avLst/>
          </a:prstGeom>
          <a:noFill/>
        </p:spPr>
        <p:txBody>
          <a:bodyPr wrap="square" rtlCol="0">
            <a:spAutoFit/>
          </a:bodyPr>
          <a:lstStyle/>
          <a:p>
            <a:pPr marL="457200" indent="-457200" algn="l">
              <a:buFont typeface="Arial" panose="020B0604020202020204" pitchFamily="34" charset="0"/>
              <a:buChar char="•"/>
            </a:pPr>
            <a:r>
              <a:rPr lang="en-US" sz="2600" b="1" dirty="0">
                <a:solidFill>
                  <a:srgbClr val="000000"/>
                </a:solidFill>
                <a:cs typeface="Arial" panose="020B0604020202020204" pitchFamily="34" charset="0"/>
              </a:rPr>
              <a:t>There has been</a:t>
            </a:r>
            <a:r>
              <a:rPr lang="en-US" sz="2600" b="1" i="0" u="none" strike="noStrike" baseline="0" dirty="0">
                <a:solidFill>
                  <a:srgbClr val="000000"/>
                </a:solidFill>
                <a:cs typeface="Arial" panose="020B0604020202020204" pitchFamily="34" charset="0"/>
              </a:rPr>
              <a:t> increasing evidence that many tourniquets are being applied when they are not medically indicated. </a:t>
            </a:r>
          </a:p>
          <a:p>
            <a:pPr marL="914400" lvl="1" indent="-457200" algn="l">
              <a:buFont typeface="Arial" pitchFamily="34" charset="0"/>
              <a:buChar char="-"/>
            </a:pPr>
            <a:r>
              <a:rPr lang="en-US" sz="2600" b="1" i="0" u="none" strike="noStrike" baseline="0" dirty="0">
                <a:solidFill>
                  <a:srgbClr val="000000"/>
                </a:solidFill>
                <a:cs typeface="Arial" panose="020B0604020202020204" pitchFamily="34" charset="0"/>
              </a:rPr>
              <a:t>Both</a:t>
            </a:r>
            <a:r>
              <a:rPr lang="en-US" sz="2600" b="1" i="0" u="none" strike="noStrike" dirty="0">
                <a:solidFill>
                  <a:srgbClr val="000000"/>
                </a:solidFill>
                <a:cs typeface="Arial" panose="020B0604020202020204" pitchFamily="34" charset="0"/>
              </a:rPr>
              <a:t> military and civilian</a:t>
            </a:r>
            <a:endParaRPr lang="en-US" sz="2600" b="1" i="0" u="none" strike="noStrike" baseline="0" dirty="0">
              <a:solidFill>
                <a:srgbClr val="000000"/>
              </a:solidFill>
              <a:cs typeface="Arial" panose="020B0604020202020204" pitchFamily="34" charset="0"/>
            </a:endParaRPr>
          </a:p>
          <a:p>
            <a:pPr marL="914400" lvl="1" indent="-457200" algn="l">
              <a:buFont typeface="Arial" pitchFamily="34" charset="0"/>
              <a:buChar char="-"/>
            </a:pPr>
            <a:r>
              <a:rPr lang="en-US" sz="2600" b="1" i="0" u="none" strike="noStrike" baseline="0" dirty="0">
                <a:solidFill>
                  <a:srgbClr val="000000"/>
                </a:solidFill>
                <a:cs typeface="Arial" panose="020B0604020202020204" pitchFamily="34" charset="0"/>
              </a:rPr>
              <a:t>Not a big problem in urban civilian settings </a:t>
            </a:r>
            <a:r>
              <a:rPr lang="en-US" sz="2600" b="1" dirty="0">
                <a:solidFill>
                  <a:srgbClr val="000000"/>
                </a:solidFill>
                <a:cs typeface="Arial" panose="020B0604020202020204" pitchFamily="34" charset="0"/>
              </a:rPr>
              <a:t>because of short transport times; l</a:t>
            </a:r>
            <a:r>
              <a:rPr lang="en-US" sz="2600" b="1" dirty="0">
                <a:cs typeface="Arial" panose="020B0604020202020204" pitchFamily="34" charset="0"/>
              </a:rPr>
              <a:t>ikely more of a problem in rural civilian settings.</a:t>
            </a:r>
          </a:p>
          <a:p>
            <a:pPr marL="914400" lvl="1" indent="-457200" algn="l">
              <a:buFont typeface="Arial" pitchFamily="34" charset="0"/>
              <a:buChar char="-"/>
            </a:pPr>
            <a:r>
              <a:rPr lang="en-US" sz="2600" b="1" i="0" u="none" strike="noStrike" baseline="0" dirty="0">
                <a:solidFill>
                  <a:srgbClr val="000000"/>
                </a:solidFill>
                <a:cs typeface="Arial" panose="020B0604020202020204" pitchFamily="34" charset="0"/>
              </a:rPr>
              <a:t>Not a pro</a:t>
            </a:r>
            <a:r>
              <a:rPr lang="en-US" sz="2600" b="1" dirty="0">
                <a:solidFill>
                  <a:srgbClr val="000000"/>
                </a:solidFill>
                <a:cs typeface="Arial" panose="020B0604020202020204" pitchFamily="34" charset="0"/>
              </a:rPr>
              <a:t>blem to date in the US military because of short transport times in recent conflicts.</a:t>
            </a:r>
            <a:endParaRPr lang="en-US" sz="2600" b="1" i="0" u="none" strike="noStrike" baseline="0" dirty="0">
              <a:solidFill>
                <a:srgbClr val="000000"/>
              </a:solidFill>
              <a:cs typeface="Arial" panose="020B0604020202020204" pitchFamily="34" charset="0"/>
            </a:endParaRPr>
          </a:p>
          <a:p>
            <a:pPr algn="l"/>
            <a:endParaRPr lang="en-US" sz="1200" b="1" i="0" u="none" strike="noStrike" baseline="0" dirty="0">
              <a:solidFill>
                <a:srgbClr val="000000"/>
              </a:solidFill>
              <a:cs typeface="Arial" panose="020B0604020202020204" pitchFamily="34" charset="0"/>
            </a:endParaRPr>
          </a:p>
          <a:p>
            <a:pPr marL="457200" indent="-457200" algn="l">
              <a:buFont typeface="Arial" panose="020B0604020202020204" pitchFamily="34" charset="0"/>
              <a:buChar char="•"/>
            </a:pPr>
            <a:r>
              <a:rPr lang="en-US" sz="2600" b="1" dirty="0">
                <a:solidFill>
                  <a:srgbClr val="FF0000"/>
                </a:solidFill>
                <a:cs typeface="Arial" panose="020B0604020202020204" pitchFamily="34" charset="0"/>
              </a:rPr>
              <a:t>Ukraine conflict: </a:t>
            </a:r>
            <a:r>
              <a:rPr lang="en-US" sz="2600" b="1" u="sng" dirty="0">
                <a:solidFill>
                  <a:srgbClr val="FF0000"/>
                </a:solidFill>
                <a:cs typeface="Arial" panose="020B0604020202020204" pitchFamily="34" charset="0"/>
              </a:rPr>
              <a:t>Much</a:t>
            </a:r>
            <a:r>
              <a:rPr lang="en-US" sz="2600" b="1" dirty="0">
                <a:solidFill>
                  <a:srgbClr val="FF0000"/>
                </a:solidFill>
                <a:cs typeface="Arial" panose="020B0604020202020204" pitchFamily="34" charset="0"/>
              </a:rPr>
              <a:t> longer evacuation times</a:t>
            </a:r>
          </a:p>
          <a:p>
            <a:pPr marL="914400" lvl="1" indent="-457200" algn="l">
              <a:buFont typeface="Courier New" panose="02070309020205020404" pitchFamily="49" charset="0"/>
              <a:buChar char="­"/>
            </a:pPr>
            <a:r>
              <a:rPr lang="en-US" sz="2600" b="1" dirty="0">
                <a:solidFill>
                  <a:srgbClr val="FF0000"/>
                </a:solidFill>
                <a:cs typeface="Arial" panose="020B0604020202020204" pitchFamily="34" charset="0"/>
              </a:rPr>
              <a:t>And a lack of medics to reassess tourniquets</a:t>
            </a:r>
          </a:p>
          <a:p>
            <a:pPr marL="914400" lvl="1" indent="-457200" algn="l">
              <a:buFont typeface="Arial" pitchFamily="34" charset="0"/>
              <a:buChar char="-"/>
            </a:pPr>
            <a:r>
              <a:rPr lang="en-US" sz="2600" b="1" dirty="0">
                <a:solidFill>
                  <a:srgbClr val="FF0000"/>
                </a:solidFill>
                <a:cs typeface="Arial" panose="020B0604020202020204" pitchFamily="34" charset="0"/>
              </a:rPr>
              <a:t>Limbs </a:t>
            </a:r>
            <a:r>
              <a:rPr lang="en-US" sz="2600" b="1" u="sng" dirty="0">
                <a:solidFill>
                  <a:srgbClr val="FF0000"/>
                </a:solidFill>
                <a:cs typeface="Arial" panose="020B0604020202020204" pitchFamily="34" charset="0"/>
              </a:rPr>
              <a:t>are</a:t>
            </a:r>
            <a:r>
              <a:rPr lang="en-US" sz="2600" b="1" dirty="0">
                <a:solidFill>
                  <a:srgbClr val="FF0000"/>
                </a:solidFill>
                <a:cs typeface="Arial" panose="020B0604020202020204" pitchFamily="34" charset="0"/>
              </a:rPr>
              <a:t> being lost to prolonged tourniquet ischemia in that conflict</a:t>
            </a:r>
          </a:p>
        </p:txBody>
      </p:sp>
    </p:spTree>
    <p:extLst>
      <p:ext uri="{BB962C8B-B14F-4D97-AF65-F5344CB8AC3E}">
        <p14:creationId xmlns:p14="http://schemas.microsoft.com/office/powerpoint/2010/main" val="4129680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50</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50</a:t>
            </a:fld>
            <a:endParaRPr lang="en-US" sz="1400"/>
          </a:p>
        </p:txBody>
      </p:sp>
      <p:sp>
        <p:nvSpPr>
          <p:cNvPr id="760836" name="Rectangle 2"/>
          <p:cNvSpPr>
            <a:spLocks noGrp="1" noChangeArrowheads="1"/>
          </p:cNvSpPr>
          <p:nvPr>
            <p:ph type="title" idx="4294967295"/>
          </p:nvPr>
        </p:nvSpPr>
        <p:spPr>
          <a:xfrm>
            <a:off x="1295400" y="152400"/>
            <a:ext cx="7772400" cy="1143000"/>
          </a:xfrm>
        </p:spPr>
        <p:txBody>
          <a:bodyPr/>
          <a:lstStyle/>
          <a:p>
            <a:pPr eaLnBrk="1" hangingPunct="1"/>
            <a:r>
              <a:rPr lang="en-US" sz="4000" b="1" dirty="0"/>
              <a:t> </a:t>
            </a:r>
            <a:r>
              <a:rPr lang="en-US" sz="4000" b="1" u="sng" dirty="0"/>
              <a:t>Who Should Do</a:t>
            </a:r>
            <a:r>
              <a:rPr lang="en-US" sz="4000" b="1" dirty="0"/>
              <a:t> Tourniquet Reassessments/Conversions?</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TextBox 1">
            <a:extLst>
              <a:ext uri="{FF2B5EF4-FFF2-40B4-BE49-F238E27FC236}">
                <a16:creationId xmlns:a16="http://schemas.microsoft.com/office/drawing/2014/main" id="{DBA2F6FE-37A2-26D2-53E2-8E3310C202C6}"/>
              </a:ext>
            </a:extLst>
          </p:cNvPr>
          <p:cNvSpPr txBox="1"/>
          <p:nvPr/>
        </p:nvSpPr>
        <p:spPr>
          <a:xfrm>
            <a:off x="228600" y="1676400"/>
            <a:ext cx="8686800" cy="4893647"/>
          </a:xfrm>
          <a:prstGeom prst="rect">
            <a:avLst/>
          </a:prstGeom>
          <a:noFill/>
        </p:spPr>
        <p:txBody>
          <a:bodyPr wrap="square" rtlCol="0">
            <a:spAutoFit/>
          </a:bodyPr>
          <a:lstStyle/>
          <a:p>
            <a:pPr marL="514350" indent="-514350" algn="l">
              <a:buAutoNum type="arabicPeriod"/>
            </a:pPr>
            <a:r>
              <a:rPr lang="en-US" sz="2400" b="1" dirty="0"/>
              <a:t>In the past, TCCC recommended that tourniquet reassessment be done by a </a:t>
            </a:r>
            <a:r>
              <a:rPr lang="en-US" sz="2400" b="1" u="sng" dirty="0"/>
              <a:t>Combat Medic</a:t>
            </a:r>
            <a:r>
              <a:rPr lang="en-US" sz="2400" b="1" dirty="0"/>
              <a:t> or more advanced provider.</a:t>
            </a:r>
          </a:p>
          <a:p>
            <a:pPr marL="514350" indent="-514350" algn="l"/>
            <a:r>
              <a:rPr lang="en-US" sz="2400" b="1" dirty="0"/>
              <a:t>2.   But medics may be early casualties. Others may be needed to perform this task.</a:t>
            </a:r>
          </a:p>
          <a:p>
            <a:pPr algn="l"/>
            <a:r>
              <a:rPr lang="en-US" sz="2400" b="1" dirty="0"/>
              <a:t>3.  The Committee on TCCC has recently added</a:t>
            </a:r>
          </a:p>
          <a:p>
            <a:pPr algn="l"/>
            <a:r>
              <a:rPr lang="en-US" sz="2400" b="1" dirty="0"/>
              <a:t>      tourniquet reassessment to the </a:t>
            </a:r>
            <a:r>
              <a:rPr lang="en-US" sz="2400" b="1" u="sng" dirty="0"/>
              <a:t>Combat Lifesaver</a:t>
            </a:r>
            <a:r>
              <a:rPr lang="en-US" sz="2400" b="1" dirty="0"/>
              <a:t> skill </a:t>
            </a:r>
          </a:p>
          <a:p>
            <a:pPr algn="l"/>
            <a:r>
              <a:rPr lang="en-US" sz="2400" b="1" dirty="0"/>
              <a:t>      set.</a:t>
            </a:r>
          </a:p>
          <a:p>
            <a:pPr algn="l"/>
            <a:r>
              <a:rPr lang="en-US" sz="2400" b="1" dirty="0"/>
              <a:t>4.  The Ukrainian military now allows </a:t>
            </a:r>
            <a:r>
              <a:rPr lang="en-US" sz="2400" b="1" u="sng" dirty="0"/>
              <a:t>All Combatants</a:t>
            </a:r>
            <a:r>
              <a:rPr lang="en-US" sz="2400" b="1" dirty="0"/>
              <a:t> to do</a:t>
            </a:r>
          </a:p>
          <a:p>
            <a:pPr algn="l"/>
            <a:r>
              <a:rPr lang="en-US" sz="2400" b="1" dirty="0"/>
              <a:t>      tourniquet reassessment.</a:t>
            </a:r>
          </a:p>
          <a:p>
            <a:pPr algn="l"/>
            <a:r>
              <a:rPr lang="en-US" sz="2400" b="1" dirty="0">
                <a:solidFill>
                  <a:srgbClr val="FF0000"/>
                </a:solidFill>
              </a:rPr>
              <a:t>5.  Combat units should ensure that they have sufficient</a:t>
            </a:r>
          </a:p>
          <a:p>
            <a:pPr algn="l"/>
            <a:r>
              <a:rPr lang="en-US" sz="2400" b="1" dirty="0">
                <a:solidFill>
                  <a:srgbClr val="FF0000"/>
                </a:solidFill>
              </a:rPr>
              <a:t>      trained personnel to perform tourniquet </a:t>
            </a:r>
          </a:p>
          <a:p>
            <a:pPr algn="l"/>
            <a:r>
              <a:rPr lang="en-US" sz="2400" b="1" dirty="0">
                <a:solidFill>
                  <a:srgbClr val="FF0000"/>
                </a:solidFill>
              </a:rPr>
              <a:t>      reassessments,  conversions, and replacement.</a:t>
            </a:r>
            <a:endParaRPr lang="en-US" sz="2400" b="1" dirty="0">
              <a:solidFill>
                <a:srgbClr val="FF0000"/>
              </a:solidFill>
              <a:cs typeface="Arial" panose="020B0604020202020204" pitchFamily="34" charset="0"/>
            </a:endParaRPr>
          </a:p>
        </p:txBody>
      </p:sp>
    </p:spTree>
    <p:extLst>
      <p:ext uri="{BB962C8B-B14F-4D97-AF65-F5344CB8AC3E}">
        <p14:creationId xmlns:p14="http://schemas.microsoft.com/office/powerpoint/2010/main" val="455942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51</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51</a:t>
            </a:fld>
            <a:endParaRPr lang="en-US" sz="1400"/>
          </a:p>
        </p:txBody>
      </p:sp>
      <p:sp>
        <p:nvSpPr>
          <p:cNvPr id="760836" name="Rectangle 2"/>
          <p:cNvSpPr>
            <a:spLocks noGrp="1" noChangeArrowheads="1"/>
          </p:cNvSpPr>
          <p:nvPr>
            <p:ph type="title" idx="4294967295"/>
          </p:nvPr>
        </p:nvSpPr>
        <p:spPr>
          <a:xfrm>
            <a:off x="1219200" y="76200"/>
            <a:ext cx="7772400" cy="1143000"/>
          </a:xfrm>
        </p:spPr>
        <p:txBody>
          <a:bodyPr/>
          <a:lstStyle/>
          <a:p>
            <a:pPr eaLnBrk="1" hangingPunct="1"/>
            <a:r>
              <a:rPr lang="en-US" sz="4000" b="1" dirty="0"/>
              <a:t> </a:t>
            </a:r>
            <a:r>
              <a:rPr lang="en-US" sz="3600" b="1" dirty="0"/>
              <a:t>Training for Whoever Is Going to Do Tourniquet Reassessments</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TextBox 1">
            <a:extLst>
              <a:ext uri="{FF2B5EF4-FFF2-40B4-BE49-F238E27FC236}">
                <a16:creationId xmlns:a16="http://schemas.microsoft.com/office/drawing/2014/main" id="{DBA2F6FE-37A2-26D2-53E2-8E3310C202C6}"/>
              </a:ext>
            </a:extLst>
          </p:cNvPr>
          <p:cNvSpPr txBox="1"/>
          <p:nvPr/>
        </p:nvSpPr>
        <p:spPr>
          <a:xfrm>
            <a:off x="228600" y="2050971"/>
            <a:ext cx="8686800" cy="3816429"/>
          </a:xfrm>
          <a:prstGeom prst="rect">
            <a:avLst/>
          </a:prstGeom>
          <a:noFill/>
        </p:spPr>
        <p:txBody>
          <a:bodyPr wrap="square" rtlCol="0">
            <a:spAutoFit/>
          </a:bodyPr>
          <a:lstStyle/>
          <a:p>
            <a:pPr marL="514350" indent="-514350" algn="l">
              <a:buAutoNum type="arabicPeriod"/>
            </a:pPr>
            <a:r>
              <a:rPr lang="en-US" sz="2200" b="1" dirty="0">
                <a:cs typeface="Arial" panose="020B0604020202020204" pitchFamily="34" charset="0"/>
              </a:rPr>
              <a:t>Many casualties who have tourniquets applied never needed a tourniquet in the first place.</a:t>
            </a:r>
          </a:p>
          <a:p>
            <a:pPr marL="457200" indent="-457200" algn="l">
              <a:buFont typeface="+mj-lt"/>
              <a:buAutoNum type="arabicPeriod"/>
            </a:pPr>
            <a:endParaRPr lang="en-US" sz="2200" b="1" dirty="0">
              <a:cs typeface="Arial" panose="020B0604020202020204" pitchFamily="34" charset="0"/>
            </a:endParaRPr>
          </a:p>
          <a:p>
            <a:pPr marL="514350" indent="-514350" algn="l">
              <a:buAutoNum type="arabicPeriod"/>
            </a:pPr>
            <a:r>
              <a:rPr lang="en-US" sz="2200" b="1" dirty="0">
                <a:cs typeface="Arial" panose="020B0604020202020204" pitchFamily="34" charset="0"/>
              </a:rPr>
              <a:t>This ability to determine whether extremity bleeding is not life-threatening should be included in the skills that are </a:t>
            </a:r>
            <a:r>
              <a:rPr lang="en-US" sz="2200" b="1" u="sng" dirty="0">
                <a:cs typeface="Arial" panose="020B0604020202020204" pitchFamily="34" charset="0"/>
              </a:rPr>
              <a:t>objectively assessed</a:t>
            </a:r>
            <a:r>
              <a:rPr lang="en-US" sz="2200" b="1" dirty="0">
                <a:cs typeface="Arial" panose="020B0604020202020204" pitchFamily="34" charset="0"/>
              </a:rPr>
              <a:t> in the TCCC training course.</a:t>
            </a:r>
          </a:p>
          <a:p>
            <a:pPr marL="514350" indent="-514350" algn="l">
              <a:buAutoNum type="arabicPeriod"/>
            </a:pPr>
            <a:endParaRPr lang="en-US" sz="2200" b="1" dirty="0">
              <a:cs typeface="Arial" panose="020B0604020202020204" pitchFamily="34" charset="0"/>
            </a:endParaRPr>
          </a:p>
          <a:p>
            <a:pPr marL="514350" indent="-514350" algn="l">
              <a:buAutoNum type="arabicPeriod"/>
            </a:pPr>
            <a:r>
              <a:rPr lang="en-US" sz="2200" b="1" u="sng" dirty="0">
                <a:cs typeface="Arial" panose="020B0604020202020204" pitchFamily="34" charset="0"/>
              </a:rPr>
              <a:t>Leaders (line and medical)</a:t>
            </a:r>
            <a:r>
              <a:rPr lang="en-US" sz="2200" b="1" dirty="0">
                <a:cs typeface="Arial" panose="020B0604020202020204" pitchFamily="34" charset="0"/>
              </a:rPr>
              <a:t> need to ensure that reassessment of tourniquets applied during combat operations is performed as early and as often as tactically feasible, especially when evacuation will be prolonged.</a:t>
            </a:r>
          </a:p>
        </p:txBody>
      </p:sp>
    </p:spTree>
    <p:extLst>
      <p:ext uri="{BB962C8B-B14F-4D97-AF65-F5344CB8AC3E}">
        <p14:creationId xmlns:p14="http://schemas.microsoft.com/office/powerpoint/2010/main" val="455942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52</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52</a:t>
            </a:fld>
            <a:endParaRPr lang="en-US" sz="1400"/>
          </a:p>
        </p:txBody>
      </p:sp>
      <p:sp>
        <p:nvSpPr>
          <p:cNvPr id="760836" name="Rectangle 2"/>
          <p:cNvSpPr>
            <a:spLocks noGrp="1" noChangeArrowheads="1"/>
          </p:cNvSpPr>
          <p:nvPr>
            <p:ph type="title" idx="4294967295"/>
          </p:nvPr>
        </p:nvSpPr>
        <p:spPr>
          <a:xfrm>
            <a:off x="914400" y="457200"/>
            <a:ext cx="7772400" cy="1143000"/>
          </a:xfrm>
        </p:spPr>
        <p:txBody>
          <a:bodyPr/>
          <a:lstStyle/>
          <a:p>
            <a:pPr eaLnBrk="1" hangingPunct="1"/>
            <a:r>
              <a:rPr lang="en-US" b="1" dirty="0"/>
              <a:t> LEADERSHIP</a:t>
            </a:r>
            <a:br>
              <a:rPr lang="en-US" b="1" dirty="0">
                <a:solidFill>
                  <a:srgbClr val="FF0000"/>
                </a:solidFill>
              </a:rPr>
            </a:br>
            <a:endParaRPr lang="en-US" sz="4400" b="1" dirty="0">
              <a:solidFill>
                <a:srgbClr val="FF0000"/>
              </a:solidFill>
            </a:endParaRPr>
          </a:p>
        </p:txBody>
      </p:sp>
      <p:sp>
        <p:nvSpPr>
          <p:cNvPr id="760837" name="Rectangle 3"/>
          <p:cNvSpPr>
            <a:spLocks noGrp="1" noChangeArrowheads="1"/>
          </p:cNvSpPr>
          <p:nvPr>
            <p:ph type="body" idx="4294967295"/>
          </p:nvPr>
        </p:nvSpPr>
        <p:spPr>
          <a:xfrm>
            <a:off x="0" y="1828800"/>
            <a:ext cx="8991600" cy="685800"/>
          </a:xfrm>
        </p:spPr>
        <p:txBody>
          <a:bodyPr/>
          <a:lstStyle/>
          <a:p>
            <a:pPr>
              <a:buNone/>
            </a:pPr>
            <a:r>
              <a:rPr lang="en-US" sz="4000" b="1" dirty="0"/>
              <a:t> </a:t>
            </a:r>
            <a:r>
              <a:rPr lang="en-US" sz="2800" b="1" dirty="0"/>
              <a:t>“Medical care is </a:t>
            </a:r>
            <a:r>
              <a:rPr lang="en-US" sz="2800" b="1" u="sng" dirty="0"/>
              <a:t>commander’s</a:t>
            </a:r>
            <a:r>
              <a:rPr lang="en-US" sz="2800" b="1" dirty="0"/>
              <a:t> business…. We can delegate authority to the medical community, but not the responsibility for ensuring it is taken care of……I take this responsibility very seriously and expect that others in the command do as well.”</a:t>
            </a:r>
          </a:p>
          <a:p>
            <a:pPr>
              <a:buNone/>
            </a:pPr>
            <a:endParaRPr lang="en-US" sz="2800" b="1" dirty="0"/>
          </a:p>
          <a:p>
            <a:pPr>
              <a:buNone/>
            </a:pPr>
            <a:r>
              <a:rPr lang="en-US" sz="2800" b="1" dirty="0"/>
              <a:t>                                   </a:t>
            </a:r>
            <a:r>
              <a:rPr lang="en-US" sz="2400" b="1" i="1" dirty="0"/>
              <a:t>General Joe </a:t>
            </a:r>
            <a:r>
              <a:rPr lang="en-US" sz="2400" b="1" i="1" dirty="0" err="1"/>
              <a:t>Votel</a:t>
            </a:r>
            <a:endParaRPr lang="en-US" sz="2400" b="1" i="1" dirty="0"/>
          </a:p>
          <a:p>
            <a:pPr>
              <a:buNone/>
            </a:pPr>
            <a:r>
              <a:rPr lang="en-US" sz="2400" b="1" i="1" dirty="0"/>
              <a:t>                        Heroes of Military Medicine Awards</a:t>
            </a:r>
          </a:p>
          <a:p>
            <a:pPr>
              <a:buNone/>
            </a:pPr>
            <a:r>
              <a:rPr lang="en-US" sz="2400" b="1" i="1" dirty="0"/>
              <a:t>                                              3 May 2018</a:t>
            </a:r>
          </a:p>
          <a:p>
            <a:pPr algn="ctr" eaLnBrk="1" hangingPunct="1">
              <a:lnSpc>
                <a:spcPct val="80000"/>
              </a:lnSpc>
            </a:pPr>
            <a:endParaRPr lang="en-US" sz="2800" b="1" dirty="0"/>
          </a:p>
          <a:p>
            <a:pPr algn="ctr" eaLnBrk="1" hangingPunct="1">
              <a:lnSpc>
                <a:spcPct val="80000"/>
              </a:lnSpc>
            </a:pPr>
            <a:endParaRPr lang="en-US" sz="4000" b="1" dirty="0"/>
          </a:p>
          <a:p>
            <a:pPr algn="ctr" eaLnBrk="1" hangingPunct="1">
              <a:lnSpc>
                <a:spcPct val="80000"/>
              </a:lnSpc>
              <a:buFont typeface="Wingdings" pitchFamily="2" charset="2"/>
              <a:buNone/>
            </a:pPr>
            <a:endParaRPr lang="en-US" sz="4000" b="1" dirty="0"/>
          </a:p>
          <a:p>
            <a:pPr algn="ctr" eaLnBrk="1" hangingPunct="1">
              <a:lnSpc>
                <a:spcPct val="80000"/>
              </a:lnSpc>
              <a:buFont typeface="Wingdings" pitchFamily="2" charset="2"/>
              <a:buNone/>
            </a:pPr>
            <a:endParaRPr lang="en-US" sz="4000" b="1" dirty="0"/>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Tree>
    <p:extLst>
      <p:ext uri="{BB962C8B-B14F-4D97-AF65-F5344CB8AC3E}">
        <p14:creationId xmlns:p14="http://schemas.microsoft.com/office/powerpoint/2010/main" val="3828097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52400"/>
            <a:ext cx="5638801" cy="1323439"/>
          </a:xfrm>
          <a:prstGeom prst="rect">
            <a:avLst/>
          </a:prstGeom>
          <a:noFill/>
        </p:spPr>
        <p:txBody>
          <a:bodyPr wrap="square" rtlCol="0">
            <a:spAutoFit/>
          </a:bodyPr>
          <a:lstStyle/>
          <a:p>
            <a:pPr algn="ctr"/>
            <a:r>
              <a:rPr lang="en-US" sz="6000" b="1" dirty="0">
                <a:latin typeface="+mn-lt"/>
                <a:cs typeface="Times New Roman" pitchFamily="18" charset="0"/>
              </a:rPr>
              <a:t>Thank You!</a:t>
            </a:r>
          </a:p>
          <a:p>
            <a:pPr algn="r"/>
            <a:endParaRPr lang="en-US" sz="2000" b="1" dirty="0">
              <a:latin typeface="Times New Roman" pitchFamily="18" charset="0"/>
              <a:cs typeface="Times New Roman" pitchFamily="18" charset="0"/>
            </a:endParaRPr>
          </a:p>
        </p:txBody>
      </p:sp>
      <p:pic>
        <p:nvPicPr>
          <p:cNvPr id="3" name="Picture 7" descr="_DSC2336">
            <a:extLst>
              <a:ext uri="{FF2B5EF4-FFF2-40B4-BE49-F238E27FC236}">
                <a16:creationId xmlns:a16="http://schemas.microsoft.com/office/drawing/2014/main" id="{9B06D057-533E-D4E4-26C6-324B621B9F3C}"/>
              </a:ext>
            </a:extLst>
          </p:cNvPr>
          <p:cNvPicPr>
            <a:picLocks noChangeAspect="1" noChangeArrowheads="1"/>
          </p:cNvPicPr>
          <p:nvPr/>
        </p:nvPicPr>
        <p:blipFill>
          <a:blip r:embed="rId3" cstate="print"/>
          <a:srcRect t="8730"/>
          <a:stretch>
            <a:fillRect/>
          </a:stretch>
        </p:blipFill>
        <p:spPr bwMode="auto">
          <a:xfrm>
            <a:off x="914400" y="1903188"/>
            <a:ext cx="7239000" cy="3964212"/>
          </a:xfrm>
          <a:prstGeom prst="rect">
            <a:avLst/>
          </a:prstGeom>
          <a:noFill/>
          <a:ln w="28575">
            <a:solidFill>
              <a:schemeClr val="tx1"/>
            </a:solidFill>
            <a:miter lim="800000"/>
            <a:headEnd/>
            <a:tailEnd/>
          </a:ln>
        </p:spPr>
      </p:pic>
      <p:sp>
        <p:nvSpPr>
          <p:cNvPr id="4" name="TextBox 3"/>
          <p:cNvSpPr txBox="1"/>
          <p:nvPr/>
        </p:nvSpPr>
        <p:spPr>
          <a:xfrm>
            <a:off x="4232478" y="6324600"/>
            <a:ext cx="4378122" cy="369332"/>
          </a:xfrm>
          <a:prstGeom prst="rect">
            <a:avLst/>
          </a:prstGeom>
          <a:noFill/>
        </p:spPr>
        <p:txBody>
          <a:bodyPr wrap="none" rtlCol="0">
            <a:spAutoFit/>
          </a:bodyPr>
          <a:lstStyle/>
          <a:p>
            <a:r>
              <a:rPr lang="en-US" sz="1800" b="1" i="1" dirty="0"/>
              <a:t>Photo – MSG (ret) Harold Montgomery</a:t>
            </a:r>
          </a:p>
        </p:txBody>
      </p:sp>
    </p:spTree>
    <p:extLst>
      <p:ext uri="{BB962C8B-B14F-4D97-AF65-F5344CB8AC3E}">
        <p14:creationId xmlns:p14="http://schemas.microsoft.com/office/powerpoint/2010/main" val="641206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54</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54</a:t>
            </a:fld>
            <a:endParaRPr lang="en-US" sz="1400"/>
          </a:p>
        </p:txBody>
      </p:sp>
      <p:sp>
        <p:nvSpPr>
          <p:cNvPr id="760836" name="Rectangle 2"/>
          <p:cNvSpPr>
            <a:spLocks noGrp="1" noChangeArrowheads="1"/>
          </p:cNvSpPr>
          <p:nvPr>
            <p:ph type="title" idx="4294967295"/>
          </p:nvPr>
        </p:nvSpPr>
        <p:spPr>
          <a:xfrm>
            <a:off x="762000" y="472440"/>
            <a:ext cx="8382000" cy="1143000"/>
          </a:xfrm>
        </p:spPr>
        <p:txBody>
          <a:bodyPr/>
          <a:lstStyle/>
          <a:p>
            <a:pPr eaLnBrk="1" hangingPunct="1"/>
            <a:r>
              <a:rPr lang="en-US" b="1" dirty="0"/>
              <a:t> </a:t>
            </a:r>
            <a:r>
              <a:rPr lang="en-US" sz="4000" b="1" dirty="0">
                <a:solidFill>
                  <a:schemeClr val="tx1"/>
                </a:solidFill>
              </a:rPr>
              <a:t>Answer Key For the Previous </a:t>
            </a:r>
            <a:br>
              <a:rPr lang="en-US" sz="4000" b="1" dirty="0">
                <a:solidFill>
                  <a:schemeClr val="tx1"/>
                </a:solidFill>
              </a:rPr>
            </a:br>
            <a:r>
              <a:rPr lang="en-US" sz="4000" b="1" dirty="0">
                <a:solidFill>
                  <a:schemeClr val="tx1"/>
                </a:solidFill>
              </a:rPr>
              <a:t>25 Cases (slides 22 - 46) </a:t>
            </a:r>
            <a:br>
              <a:rPr lang="en-US" b="1" dirty="0">
                <a:solidFill>
                  <a:srgbClr val="FF0000"/>
                </a:solidFill>
              </a:rPr>
            </a:br>
            <a:endParaRPr lang="en-US" sz="4400" b="1" dirty="0">
              <a:solidFill>
                <a:srgbClr val="FF0000"/>
              </a:solidFill>
            </a:endParaRPr>
          </a:p>
        </p:txBody>
      </p:sp>
      <p:sp>
        <p:nvSpPr>
          <p:cNvPr id="760837" name="Rectangle 3"/>
          <p:cNvSpPr>
            <a:spLocks noGrp="1" noChangeArrowheads="1"/>
          </p:cNvSpPr>
          <p:nvPr>
            <p:ph type="body" idx="4294967295"/>
          </p:nvPr>
        </p:nvSpPr>
        <p:spPr>
          <a:xfrm>
            <a:off x="304800" y="1905000"/>
            <a:ext cx="1600200" cy="4267200"/>
          </a:xfrm>
        </p:spPr>
        <p:txBody>
          <a:bodyPr/>
          <a:lstStyle/>
          <a:p>
            <a:pPr marL="0" indent="0" eaLnBrk="1" hangingPunct="1">
              <a:lnSpc>
                <a:spcPct val="80000"/>
              </a:lnSpc>
              <a:buNone/>
            </a:pPr>
            <a:r>
              <a:rPr lang="en-US" b="1" dirty="0"/>
              <a:t>1. yes</a:t>
            </a:r>
          </a:p>
          <a:p>
            <a:pPr marL="0" indent="0" eaLnBrk="1" hangingPunct="1">
              <a:lnSpc>
                <a:spcPct val="80000"/>
              </a:lnSpc>
              <a:buNone/>
            </a:pPr>
            <a:r>
              <a:rPr lang="en-US" b="1" dirty="0"/>
              <a:t>2. no</a:t>
            </a:r>
          </a:p>
          <a:p>
            <a:pPr marL="0" indent="0" eaLnBrk="1" hangingPunct="1">
              <a:lnSpc>
                <a:spcPct val="80000"/>
              </a:lnSpc>
              <a:buNone/>
            </a:pPr>
            <a:r>
              <a:rPr lang="en-US" b="1" dirty="0"/>
              <a:t>3. no</a:t>
            </a:r>
          </a:p>
          <a:p>
            <a:pPr marL="0" indent="0" eaLnBrk="1" hangingPunct="1">
              <a:lnSpc>
                <a:spcPct val="80000"/>
              </a:lnSpc>
              <a:buNone/>
            </a:pPr>
            <a:r>
              <a:rPr lang="en-US" b="1" dirty="0"/>
              <a:t>4. no</a:t>
            </a:r>
          </a:p>
          <a:p>
            <a:pPr marL="0" indent="0" eaLnBrk="1" hangingPunct="1">
              <a:lnSpc>
                <a:spcPct val="80000"/>
              </a:lnSpc>
              <a:buNone/>
            </a:pPr>
            <a:r>
              <a:rPr lang="en-US" b="1" dirty="0"/>
              <a:t>5. no</a:t>
            </a:r>
          </a:p>
          <a:p>
            <a:pPr marL="0" indent="0" eaLnBrk="1" hangingPunct="1">
              <a:lnSpc>
                <a:spcPct val="80000"/>
              </a:lnSpc>
              <a:buNone/>
            </a:pPr>
            <a:r>
              <a:rPr lang="en-US" b="1" dirty="0"/>
              <a:t>6. yes</a:t>
            </a:r>
          </a:p>
          <a:p>
            <a:pPr marL="0" indent="0" eaLnBrk="1" hangingPunct="1">
              <a:lnSpc>
                <a:spcPct val="80000"/>
              </a:lnSpc>
              <a:buNone/>
            </a:pPr>
            <a:r>
              <a:rPr lang="en-US" b="1" dirty="0"/>
              <a:t>7. yes</a:t>
            </a:r>
          </a:p>
          <a:p>
            <a:pPr marL="0" indent="0" eaLnBrk="1" hangingPunct="1">
              <a:lnSpc>
                <a:spcPct val="80000"/>
              </a:lnSpc>
              <a:buNone/>
            </a:pPr>
            <a:r>
              <a:rPr lang="en-US" b="1" dirty="0"/>
              <a:t>8. no</a:t>
            </a:r>
          </a:p>
          <a:p>
            <a:pPr marL="0" indent="0" eaLnBrk="1" hangingPunct="1">
              <a:lnSpc>
                <a:spcPct val="80000"/>
              </a:lnSpc>
              <a:buNone/>
            </a:pPr>
            <a:r>
              <a:rPr lang="en-US" b="1" dirty="0"/>
              <a:t>9. yes</a:t>
            </a:r>
            <a:endParaRPr lang="en-US" sz="4000" b="1" dirty="0"/>
          </a:p>
          <a:p>
            <a:pPr algn="ctr" eaLnBrk="1" hangingPunct="1">
              <a:lnSpc>
                <a:spcPct val="80000"/>
              </a:lnSpc>
            </a:pPr>
            <a:endParaRPr lang="en-US" sz="4000" b="1" dirty="0"/>
          </a:p>
          <a:p>
            <a:pPr algn="ctr" eaLnBrk="1" hangingPunct="1">
              <a:lnSpc>
                <a:spcPct val="80000"/>
              </a:lnSpc>
            </a:pPr>
            <a:endParaRPr lang="en-US" sz="4000" b="1" dirty="0"/>
          </a:p>
          <a:p>
            <a:pPr algn="ctr" eaLnBrk="1" hangingPunct="1">
              <a:lnSpc>
                <a:spcPct val="80000"/>
              </a:lnSpc>
              <a:buFont typeface="Wingdings" pitchFamily="2" charset="2"/>
              <a:buNone/>
            </a:pPr>
            <a:endParaRPr lang="en-US" sz="4000" b="1" dirty="0"/>
          </a:p>
          <a:p>
            <a:pPr algn="ctr" eaLnBrk="1" hangingPunct="1">
              <a:lnSpc>
                <a:spcPct val="80000"/>
              </a:lnSpc>
              <a:buFont typeface="Wingdings" pitchFamily="2" charset="2"/>
              <a:buNone/>
            </a:pPr>
            <a:endParaRPr lang="en-US" sz="4000" b="1" dirty="0"/>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Rectangle 3">
            <a:extLst>
              <a:ext uri="{FF2B5EF4-FFF2-40B4-BE49-F238E27FC236}">
                <a16:creationId xmlns:a16="http://schemas.microsoft.com/office/drawing/2014/main" id="{59E75115-8D4D-C3C8-C9EC-2B34570AFECF}"/>
              </a:ext>
            </a:extLst>
          </p:cNvPr>
          <p:cNvSpPr txBox="1">
            <a:spLocks noChangeArrowheads="1"/>
          </p:cNvSpPr>
          <p:nvPr/>
        </p:nvSpPr>
        <p:spPr bwMode="auto">
          <a:xfrm>
            <a:off x="3380232" y="1920240"/>
            <a:ext cx="16002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pPr>
            <a:r>
              <a:rPr lang="en-US" b="1" kern="0" dirty="0"/>
              <a:t>10. no</a:t>
            </a:r>
          </a:p>
          <a:p>
            <a:pPr marL="0" indent="0" eaLnBrk="1" hangingPunct="1">
              <a:lnSpc>
                <a:spcPct val="80000"/>
              </a:lnSpc>
              <a:buFontTx/>
              <a:buNone/>
            </a:pPr>
            <a:r>
              <a:rPr lang="en-US" b="1" kern="0" dirty="0"/>
              <a:t>11. yes</a:t>
            </a:r>
          </a:p>
          <a:p>
            <a:pPr marL="0" indent="0" eaLnBrk="1" hangingPunct="1">
              <a:lnSpc>
                <a:spcPct val="80000"/>
              </a:lnSpc>
              <a:buFontTx/>
              <a:buNone/>
            </a:pPr>
            <a:r>
              <a:rPr lang="en-US" b="1" kern="0" dirty="0"/>
              <a:t>12. no</a:t>
            </a:r>
          </a:p>
          <a:p>
            <a:pPr marL="0" indent="0" eaLnBrk="1" hangingPunct="1">
              <a:lnSpc>
                <a:spcPct val="80000"/>
              </a:lnSpc>
              <a:buFontTx/>
              <a:buNone/>
            </a:pPr>
            <a:r>
              <a:rPr lang="en-US" b="1" kern="0" dirty="0"/>
              <a:t>13. no</a:t>
            </a:r>
          </a:p>
          <a:p>
            <a:pPr marL="0" indent="0" eaLnBrk="1" hangingPunct="1">
              <a:lnSpc>
                <a:spcPct val="80000"/>
              </a:lnSpc>
              <a:buFontTx/>
              <a:buNone/>
            </a:pPr>
            <a:r>
              <a:rPr lang="en-US" b="1" kern="0" dirty="0"/>
              <a:t>14. yes</a:t>
            </a:r>
          </a:p>
          <a:p>
            <a:pPr marL="0" indent="0" eaLnBrk="1" hangingPunct="1">
              <a:lnSpc>
                <a:spcPct val="80000"/>
              </a:lnSpc>
              <a:buFontTx/>
              <a:buNone/>
            </a:pPr>
            <a:r>
              <a:rPr lang="en-US" b="1" kern="0" dirty="0"/>
              <a:t>15. yes</a:t>
            </a:r>
          </a:p>
          <a:p>
            <a:pPr marL="0" indent="0" eaLnBrk="1" hangingPunct="1">
              <a:lnSpc>
                <a:spcPct val="80000"/>
              </a:lnSpc>
              <a:buFontTx/>
              <a:buNone/>
            </a:pPr>
            <a:r>
              <a:rPr lang="en-US" b="1" kern="0" dirty="0"/>
              <a:t>16. no</a:t>
            </a:r>
          </a:p>
          <a:p>
            <a:pPr marL="0" indent="0" eaLnBrk="1" hangingPunct="1">
              <a:lnSpc>
                <a:spcPct val="80000"/>
              </a:lnSpc>
              <a:buFontTx/>
              <a:buNone/>
            </a:pPr>
            <a:r>
              <a:rPr lang="en-US" b="1" kern="0" dirty="0"/>
              <a:t>17. </a:t>
            </a:r>
            <a:r>
              <a:rPr lang="en-US" b="1" kern="0"/>
              <a:t>yes</a:t>
            </a:r>
            <a:endParaRPr lang="en-US" b="1" kern="0" dirty="0"/>
          </a:p>
          <a:p>
            <a:pPr marL="0" indent="0" eaLnBrk="1" hangingPunct="1">
              <a:lnSpc>
                <a:spcPct val="80000"/>
              </a:lnSpc>
              <a:buFontTx/>
              <a:buNone/>
            </a:pPr>
            <a:r>
              <a:rPr lang="en-US" b="1" kern="0" dirty="0"/>
              <a:t>18. yes</a:t>
            </a:r>
          </a:p>
          <a:p>
            <a:pPr marL="0" indent="0" eaLnBrk="1" hangingPunct="1">
              <a:lnSpc>
                <a:spcPct val="80000"/>
              </a:lnSpc>
              <a:buFontTx/>
              <a:buNone/>
            </a:pPr>
            <a:r>
              <a:rPr lang="en-US" b="1" kern="0" dirty="0"/>
              <a:t> </a:t>
            </a:r>
            <a:endParaRPr lang="en-US" sz="4000" b="1" kern="0" dirty="0"/>
          </a:p>
          <a:p>
            <a:pPr algn="ctr" eaLnBrk="1" hangingPunct="1">
              <a:lnSpc>
                <a:spcPct val="80000"/>
              </a:lnSpc>
            </a:pPr>
            <a:endParaRPr lang="en-US" sz="4000" b="1" kern="0" dirty="0"/>
          </a:p>
          <a:p>
            <a:pPr algn="ctr" eaLnBrk="1" hangingPunct="1">
              <a:lnSpc>
                <a:spcPct val="80000"/>
              </a:lnSpc>
            </a:pPr>
            <a:endParaRPr lang="en-US" sz="4000" b="1" kern="0" dirty="0"/>
          </a:p>
          <a:p>
            <a:pPr algn="ctr" eaLnBrk="1" hangingPunct="1">
              <a:lnSpc>
                <a:spcPct val="80000"/>
              </a:lnSpc>
              <a:buFont typeface="Wingdings" pitchFamily="2" charset="2"/>
              <a:buNone/>
            </a:pPr>
            <a:endParaRPr lang="en-US" sz="4000" b="1" kern="0" dirty="0"/>
          </a:p>
          <a:p>
            <a:pPr algn="ctr" eaLnBrk="1" hangingPunct="1">
              <a:lnSpc>
                <a:spcPct val="80000"/>
              </a:lnSpc>
              <a:buFont typeface="Wingdings" pitchFamily="2" charset="2"/>
              <a:buNone/>
            </a:pPr>
            <a:endParaRPr lang="en-US" sz="4000" b="1" kern="0" dirty="0"/>
          </a:p>
        </p:txBody>
      </p:sp>
      <p:sp>
        <p:nvSpPr>
          <p:cNvPr id="3" name="Rectangle 3">
            <a:extLst>
              <a:ext uri="{FF2B5EF4-FFF2-40B4-BE49-F238E27FC236}">
                <a16:creationId xmlns:a16="http://schemas.microsoft.com/office/drawing/2014/main" id="{A457B120-08CE-A8BD-86FA-25807327A658}"/>
              </a:ext>
            </a:extLst>
          </p:cNvPr>
          <p:cNvSpPr txBox="1">
            <a:spLocks noChangeArrowheads="1"/>
          </p:cNvSpPr>
          <p:nvPr/>
        </p:nvSpPr>
        <p:spPr bwMode="auto">
          <a:xfrm>
            <a:off x="6248400" y="1943100"/>
            <a:ext cx="16002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pPr>
            <a:r>
              <a:rPr lang="en-US" b="1" kern="0" dirty="0"/>
              <a:t>19. no</a:t>
            </a:r>
          </a:p>
          <a:p>
            <a:pPr marL="0" indent="0" eaLnBrk="1" hangingPunct="1">
              <a:lnSpc>
                <a:spcPct val="80000"/>
              </a:lnSpc>
              <a:buFontTx/>
              <a:buNone/>
            </a:pPr>
            <a:r>
              <a:rPr lang="en-US" b="1" kern="0" dirty="0"/>
              <a:t>20. no</a:t>
            </a:r>
          </a:p>
          <a:p>
            <a:pPr marL="0" indent="0" eaLnBrk="1" hangingPunct="1">
              <a:lnSpc>
                <a:spcPct val="80000"/>
              </a:lnSpc>
              <a:buFontTx/>
              <a:buNone/>
            </a:pPr>
            <a:r>
              <a:rPr lang="en-US" b="1" kern="0" dirty="0"/>
              <a:t>21. yes</a:t>
            </a:r>
          </a:p>
          <a:p>
            <a:pPr marL="0" indent="0" eaLnBrk="1" hangingPunct="1">
              <a:lnSpc>
                <a:spcPct val="80000"/>
              </a:lnSpc>
              <a:buFontTx/>
              <a:buNone/>
            </a:pPr>
            <a:r>
              <a:rPr lang="en-US" b="1" kern="0" dirty="0"/>
              <a:t>22. no</a:t>
            </a:r>
          </a:p>
          <a:p>
            <a:pPr marL="0" indent="0" eaLnBrk="1" hangingPunct="1">
              <a:lnSpc>
                <a:spcPct val="80000"/>
              </a:lnSpc>
              <a:buFontTx/>
              <a:buNone/>
            </a:pPr>
            <a:r>
              <a:rPr lang="en-US" b="1" kern="0" dirty="0"/>
              <a:t>23. no</a:t>
            </a:r>
          </a:p>
          <a:p>
            <a:pPr marL="0" indent="0" eaLnBrk="1" hangingPunct="1">
              <a:lnSpc>
                <a:spcPct val="80000"/>
              </a:lnSpc>
              <a:buFontTx/>
              <a:buNone/>
            </a:pPr>
            <a:r>
              <a:rPr lang="en-US" b="1" kern="0" dirty="0"/>
              <a:t>24. no</a:t>
            </a:r>
          </a:p>
          <a:p>
            <a:pPr marL="0" indent="0" eaLnBrk="1" hangingPunct="1">
              <a:lnSpc>
                <a:spcPct val="80000"/>
              </a:lnSpc>
              <a:buFontTx/>
              <a:buNone/>
            </a:pPr>
            <a:r>
              <a:rPr lang="en-US" b="1" kern="0" dirty="0"/>
              <a:t>25. yes</a:t>
            </a:r>
          </a:p>
          <a:p>
            <a:pPr marL="0" indent="0" eaLnBrk="1" hangingPunct="1">
              <a:lnSpc>
                <a:spcPct val="80000"/>
              </a:lnSpc>
              <a:buFontTx/>
              <a:buNone/>
            </a:pPr>
            <a:r>
              <a:rPr lang="en-US" b="1" kern="0" dirty="0"/>
              <a:t> </a:t>
            </a:r>
            <a:endParaRPr lang="en-US" sz="4000" b="1" kern="0" dirty="0"/>
          </a:p>
          <a:p>
            <a:pPr algn="ctr" eaLnBrk="1" hangingPunct="1">
              <a:lnSpc>
                <a:spcPct val="80000"/>
              </a:lnSpc>
            </a:pPr>
            <a:endParaRPr lang="en-US" sz="4000" b="1" kern="0" dirty="0"/>
          </a:p>
          <a:p>
            <a:pPr algn="ctr" eaLnBrk="1" hangingPunct="1">
              <a:lnSpc>
                <a:spcPct val="80000"/>
              </a:lnSpc>
            </a:pPr>
            <a:endParaRPr lang="en-US" sz="4000" b="1" kern="0" dirty="0"/>
          </a:p>
          <a:p>
            <a:pPr algn="ctr" eaLnBrk="1" hangingPunct="1">
              <a:lnSpc>
                <a:spcPct val="80000"/>
              </a:lnSpc>
              <a:buFont typeface="Wingdings" pitchFamily="2" charset="2"/>
              <a:buNone/>
            </a:pPr>
            <a:endParaRPr lang="en-US" sz="4000" b="1" kern="0" dirty="0"/>
          </a:p>
          <a:p>
            <a:pPr algn="ctr" eaLnBrk="1" hangingPunct="1">
              <a:lnSpc>
                <a:spcPct val="80000"/>
              </a:lnSpc>
              <a:buFont typeface="Wingdings" pitchFamily="2" charset="2"/>
              <a:buNone/>
            </a:pPr>
            <a:endParaRPr lang="en-US" sz="4000" b="1" kern="0" dirty="0"/>
          </a:p>
        </p:txBody>
      </p:sp>
    </p:spTree>
    <p:extLst>
      <p:ext uri="{BB962C8B-B14F-4D97-AF65-F5344CB8AC3E}">
        <p14:creationId xmlns:p14="http://schemas.microsoft.com/office/powerpoint/2010/main" val="196676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6</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6</a:t>
            </a:fld>
            <a:endParaRPr lang="en-US" sz="1400"/>
          </a:p>
        </p:txBody>
      </p:sp>
      <p:sp>
        <p:nvSpPr>
          <p:cNvPr id="760836" name="Rectangle 2"/>
          <p:cNvSpPr>
            <a:spLocks noGrp="1" noChangeArrowheads="1"/>
          </p:cNvSpPr>
          <p:nvPr>
            <p:ph type="title" idx="4294967295"/>
          </p:nvPr>
        </p:nvSpPr>
        <p:spPr>
          <a:xfrm>
            <a:off x="1524000" y="152400"/>
            <a:ext cx="7772400" cy="1143000"/>
          </a:xfrm>
        </p:spPr>
        <p:txBody>
          <a:bodyPr/>
          <a:lstStyle/>
          <a:p>
            <a:pPr algn="l" eaLnBrk="1" hangingPunct="1"/>
            <a:r>
              <a:rPr lang="en-US" b="1" dirty="0"/>
              <a:t>  </a:t>
            </a:r>
            <a:r>
              <a:rPr lang="en-US" sz="4000" b="1" dirty="0">
                <a:latin typeface="Arial" pitchFamily="34" charset="0"/>
                <a:cs typeface="Arial" pitchFamily="34" charset="0"/>
              </a:rPr>
              <a:t>Tourniquets Applied that Were Not Medically Indicated </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TextBox 1">
            <a:extLst>
              <a:ext uri="{FF2B5EF4-FFF2-40B4-BE49-F238E27FC236}">
                <a16:creationId xmlns:a16="http://schemas.microsoft.com/office/drawing/2014/main" id="{DBA2F6FE-37A2-26D2-53E2-8E3310C202C6}"/>
              </a:ext>
            </a:extLst>
          </p:cNvPr>
          <p:cNvSpPr txBox="1"/>
          <p:nvPr/>
        </p:nvSpPr>
        <p:spPr>
          <a:xfrm>
            <a:off x="152400" y="1905000"/>
            <a:ext cx="8839200" cy="5139869"/>
          </a:xfrm>
          <a:prstGeom prst="rect">
            <a:avLst/>
          </a:prstGeom>
          <a:noFill/>
        </p:spPr>
        <p:txBody>
          <a:bodyPr wrap="square" rtlCol="0">
            <a:spAutoFit/>
          </a:bodyPr>
          <a:lstStyle/>
          <a:p>
            <a:pPr marL="457200" indent="-457200" algn="l"/>
            <a:r>
              <a:rPr lang="en-US" sz="2600" b="1" u="sng" dirty="0">
                <a:solidFill>
                  <a:srgbClr val="000000"/>
                </a:solidFill>
                <a:cs typeface="Arial" panose="020B0604020202020204" pitchFamily="34" charset="0"/>
              </a:rPr>
              <a:t>US Civilian Sector</a:t>
            </a:r>
          </a:p>
          <a:p>
            <a:pPr marL="457200" indent="-457200" algn="l">
              <a:buFont typeface="Arial" pitchFamily="34" charset="0"/>
              <a:buChar char="•"/>
            </a:pPr>
            <a:r>
              <a:rPr lang="en-US" sz="2600" b="1" dirty="0">
                <a:solidFill>
                  <a:srgbClr val="000000"/>
                </a:solidFill>
                <a:cs typeface="Arial" panose="020B0604020202020204" pitchFamily="34" charset="0"/>
              </a:rPr>
              <a:t>Ode – J Trauma 2015: </a:t>
            </a:r>
            <a:r>
              <a:rPr lang="en-US" sz="2600" b="1" u="sng" dirty="0">
                <a:solidFill>
                  <a:srgbClr val="000000"/>
                </a:solidFill>
                <a:cs typeface="Arial" panose="020B0604020202020204" pitchFamily="34" charset="0"/>
              </a:rPr>
              <a:t>9 of 24 tourniquets </a:t>
            </a:r>
            <a:r>
              <a:rPr lang="en-US" sz="2600" b="1" u="sng" dirty="0">
                <a:cs typeface="Arial" panose="020B0604020202020204" pitchFamily="34" charset="0"/>
              </a:rPr>
              <a:t>(</a:t>
            </a:r>
            <a:r>
              <a:rPr lang="en-US" sz="2600" b="1" u="sng" dirty="0">
                <a:solidFill>
                  <a:srgbClr val="FF0000"/>
                </a:solidFill>
                <a:cs typeface="Arial" panose="020B0604020202020204" pitchFamily="34" charset="0"/>
              </a:rPr>
              <a:t>38%</a:t>
            </a:r>
            <a:r>
              <a:rPr lang="en-US" sz="2600" b="1" u="sng" dirty="0">
                <a:cs typeface="Arial" panose="020B0604020202020204" pitchFamily="34" charset="0"/>
              </a:rPr>
              <a:t>)</a:t>
            </a:r>
          </a:p>
          <a:p>
            <a:pPr marL="457200" indent="-457200" algn="l"/>
            <a:r>
              <a:rPr lang="en-US" sz="2600" b="1" dirty="0">
                <a:solidFill>
                  <a:srgbClr val="000000"/>
                </a:solidFill>
                <a:cs typeface="Arial" panose="020B0604020202020204" pitchFamily="34" charset="0"/>
              </a:rPr>
              <a:t>      were not medically indicated (Charlotte, NC)</a:t>
            </a:r>
          </a:p>
          <a:p>
            <a:pPr algn="l"/>
            <a:endParaRPr lang="en-US" sz="2000" b="1" dirty="0">
              <a:solidFill>
                <a:srgbClr val="000000"/>
              </a:solidFill>
              <a:cs typeface="Arial" panose="020B0604020202020204" pitchFamily="34" charset="0"/>
            </a:endParaRPr>
          </a:p>
          <a:p>
            <a:pPr marL="457200" indent="-457200" algn="l">
              <a:buFont typeface="Arial" pitchFamily="34" charset="0"/>
              <a:buChar char="•"/>
            </a:pPr>
            <a:r>
              <a:rPr lang="en-US" sz="2600" b="1" dirty="0" err="1">
                <a:cs typeface="Arial" panose="020B0604020202020204" pitchFamily="34" charset="0"/>
              </a:rPr>
              <a:t>Mikdad</a:t>
            </a:r>
            <a:r>
              <a:rPr lang="en-US" sz="2600" b="1" dirty="0">
                <a:cs typeface="Arial" panose="020B0604020202020204" pitchFamily="34" charset="0"/>
              </a:rPr>
              <a:t> – J Trauma 2021: </a:t>
            </a:r>
            <a:r>
              <a:rPr lang="en-US" sz="2600" b="1" u="sng" dirty="0">
                <a:cs typeface="Arial" panose="020B0604020202020204" pitchFamily="34" charset="0"/>
              </a:rPr>
              <a:t>72 of 147 </a:t>
            </a:r>
            <a:r>
              <a:rPr lang="en-US" sz="2600" b="1" u="sng" dirty="0">
                <a:solidFill>
                  <a:srgbClr val="000000"/>
                </a:solidFill>
                <a:cs typeface="Arial" panose="020B0604020202020204" pitchFamily="34" charset="0"/>
              </a:rPr>
              <a:t>tourniquets</a:t>
            </a:r>
            <a:r>
              <a:rPr lang="en-US" sz="2600" b="1" dirty="0">
                <a:cs typeface="Arial" panose="020B0604020202020204" pitchFamily="34" charset="0"/>
              </a:rPr>
              <a:t> </a:t>
            </a:r>
          </a:p>
          <a:p>
            <a:pPr marL="457200" indent="-457200" algn="l"/>
            <a:r>
              <a:rPr lang="en-US" sz="2600" b="1" dirty="0">
                <a:cs typeface="Arial" panose="020B0604020202020204" pitchFamily="34" charset="0"/>
              </a:rPr>
              <a:t>     </a:t>
            </a:r>
            <a:r>
              <a:rPr lang="en-US" sz="2600" b="1" u="sng" dirty="0">
                <a:cs typeface="Arial" panose="020B0604020202020204" pitchFamily="34" charset="0"/>
              </a:rPr>
              <a:t>(</a:t>
            </a:r>
            <a:r>
              <a:rPr lang="en-US" sz="2600" b="1" u="sng" dirty="0">
                <a:solidFill>
                  <a:srgbClr val="FF0000"/>
                </a:solidFill>
                <a:cs typeface="Arial" panose="020B0604020202020204" pitchFamily="34" charset="0"/>
              </a:rPr>
              <a:t>49%</a:t>
            </a:r>
            <a:r>
              <a:rPr lang="en-US" sz="2600" b="1" u="sng" dirty="0">
                <a:cs typeface="Arial" panose="020B0604020202020204" pitchFamily="34" charset="0"/>
              </a:rPr>
              <a:t>)</a:t>
            </a:r>
            <a:r>
              <a:rPr lang="en-US" sz="2600" b="1" dirty="0">
                <a:cs typeface="Arial" panose="020B0604020202020204" pitchFamily="34" charset="0"/>
              </a:rPr>
              <a:t> had no clear medical indication (Boston)</a:t>
            </a:r>
          </a:p>
          <a:p>
            <a:pPr marL="457200" indent="-457200" algn="l"/>
            <a:endParaRPr lang="en-US" sz="2000" b="1" dirty="0">
              <a:cs typeface="Arial" panose="020B0604020202020204" pitchFamily="34" charset="0"/>
            </a:endParaRPr>
          </a:p>
          <a:p>
            <a:pPr marL="457200" indent="-457200" algn="l">
              <a:buFont typeface="Arial" pitchFamily="34" charset="0"/>
              <a:buChar char="•"/>
            </a:pPr>
            <a:r>
              <a:rPr lang="en-US" sz="2600" b="1" dirty="0" err="1">
                <a:cs typeface="Arial" panose="020B0604020202020204" pitchFamily="34" charset="0"/>
              </a:rPr>
              <a:t>Legare</a:t>
            </a:r>
            <a:r>
              <a:rPr lang="en-US" sz="2600" b="1" dirty="0">
                <a:cs typeface="Arial" panose="020B0604020202020204" pitchFamily="34" charset="0"/>
              </a:rPr>
              <a:t> – Am Surg 2022 – </a:t>
            </a:r>
            <a:r>
              <a:rPr lang="en-US" sz="2600" b="1" u="sng" dirty="0">
                <a:cs typeface="Arial" panose="020B0604020202020204" pitchFamily="34" charset="0"/>
              </a:rPr>
              <a:t>585 of 1392</a:t>
            </a:r>
            <a:r>
              <a:rPr lang="en-US" sz="2600" b="1" dirty="0">
                <a:cs typeface="Arial" panose="020B0604020202020204" pitchFamily="34" charset="0"/>
              </a:rPr>
              <a:t> tourniquets </a:t>
            </a:r>
            <a:r>
              <a:rPr lang="en-US" sz="2600" b="1" u="sng" dirty="0">
                <a:cs typeface="Arial" panose="020B0604020202020204" pitchFamily="34" charset="0"/>
              </a:rPr>
              <a:t>(</a:t>
            </a:r>
            <a:r>
              <a:rPr lang="en-US" sz="2600" b="1" u="sng" dirty="0">
                <a:solidFill>
                  <a:srgbClr val="FF0000"/>
                </a:solidFill>
                <a:cs typeface="Arial" panose="020B0604020202020204" pitchFamily="34" charset="0"/>
              </a:rPr>
              <a:t>42%</a:t>
            </a:r>
            <a:r>
              <a:rPr lang="en-US" sz="2600" b="1" u="sng" dirty="0">
                <a:cs typeface="Arial" panose="020B0604020202020204" pitchFamily="34" charset="0"/>
              </a:rPr>
              <a:t>) </a:t>
            </a:r>
            <a:r>
              <a:rPr lang="en-US" sz="2600" b="1" dirty="0">
                <a:cs typeface="Arial" panose="020B0604020202020204" pitchFamily="34" charset="0"/>
              </a:rPr>
              <a:t>were not medically indicated (29 trauma centers)</a:t>
            </a:r>
          </a:p>
          <a:p>
            <a:pPr marL="457200" indent="-457200" algn="l"/>
            <a:endParaRPr lang="en-US" sz="2600" b="1" dirty="0">
              <a:solidFill>
                <a:srgbClr val="00B0F0"/>
              </a:solidFill>
              <a:cs typeface="Arial" panose="020B0604020202020204" pitchFamily="34" charset="0"/>
            </a:endParaRPr>
          </a:p>
          <a:p>
            <a:pPr marL="457200" indent="-457200" algn="l"/>
            <a:endParaRPr lang="en-US" sz="1400" b="1" i="0" strike="noStrike" dirty="0">
              <a:solidFill>
                <a:srgbClr val="000000"/>
              </a:solidFill>
              <a:cs typeface="Arial" panose="020B0604020202020204" pitchFamily="34" charset="0"/>
            </a:endParaRPr>
          </a:p>
          <a:p>
            <a:pPr marL="457200" indent="-457200" algn="l"/>
            <a:endParaRPr lang="en-US" sz="1400" b="1" i="0" strike="noStrike" dirty="0">
              <a:solidFill>
                <a:srgbClr val="000000"/>
              </a:solidFill>
              <a:cs typeface="Arial" panose="020B0604020202020204" pitchFamily="34" charset="0"/>
            </a:endParaRPr>
          </a:p>
          <a:p>
            <a:pPr marL="457200" indent="-457200" algn="l"/>
            <a:r>
              <a:rPr lang="en-US" sz="2600" b="1" i="0" strike="noStrike" dirty="0">
                <a:solidFill>
                  <a:srgbClr val="000000"/>
                </a:solidFill>
                <a:cs typeface="Arial" panose="020B0604020202020204" pitchFamily="34" charset="0"/>
              </a:rPr>
              <a:t>                 </a:t>
            </a:r>
            <a:endParaRPr lang="en-US" sz="2600" b="1" i="1" u="sng" strike="noStrike" baseline="0" dirty="0">
              <a:solidFill>
                <a:srgbClr val="FF0000"/>
              </a:solidFill>
              <a:cs typeface="Arial" panose="020B0604020202020204" pitchFamily="34" charset="0"/>
            </a:endParaRPr>
          </a:p>
        </p:txBody>
      </p:sp>
    </p:spTree>
    <p:extLst>
      <p:ext uri="{BB962C8B-B14F-4D97-AF65-F5344CB8AC3E}">
        <p14:creationId xmlns:p14="http://schemas.microsoft.com/office/powerpoint/2010/main" val="156586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7</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7</a:t>
            </a:fld>
            <a:endParaRPr lang="en-US" sz="1400"/>
          </a:p>
        </p:txBody>
      </p:sp>
      <p:sp>
        <p:nvSpPr>
          <p:cNvPr id="760836" name="Rectangle 2"/>
          <p:cNvSpPr>
            <a:spLocks noGrp="1" noChangeArrowheads="1"/>
          </p:cNvSpPr>
          <p:nvPr>
            <p:ph type="title" idx="4294967295"/>
          </p:nvPr>
        </p:nvSpPr>
        <p:spPr>
          <a:xfrm>
            <a:off x="1066800" y="228600"/>
            <a:ext cx="7772400" cy="1143000"/>
          </a:xfrm>
        </p:spPr>
        <p:txBody>
          <a:bodyPr/>
          <a:lstStyle/>
          <a:p>
            <a:pPr eaLnBrk="1" hangingPunct="1"/>
            <a:r>
              <a:rPr lang="en-US" b="1" dirty="0"/>
              <a:t> Tourniquet Use In Ukraine</a:t>
            </a:r>
            <a:br>
              <a:rPr lang="en-US" b="1" dirty="0"/>
            </a:br>
            <a:r>
              <a:rPr lang="en-US" b="1" dirty="0"/>
              <a:t>(2016)</a:t>
            </a:r>
            <a:endParaRPr lang="en-US" sz="4400" b="1" dirty="0"/>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TextBox 1">
            <a:extLst>
              <a:ext uri="{FF2B5EF4-FFF2-40B4-BE49-F238E27FC236}">
                <a16:creationId xmlns:a16="http://schemas.microsoft.com/office/drawing/2014/main" id="{DBA2F6FE-37A2-26D2-53E2-8E3310C202C6}"/>
              </a:ext>
            </a:extLst>
          </p:cNvPr>
          <p:cNvSpPr txBox="1"/>
          <p:nvPr/>
        </p:nvSpPr>
        <p:spPr>
          <a:xfrm>
            <a:off x="233680" y="3733800"/>
            <a:ext cx="8681720" cy="2246769"/>
          </a:xfrm>
          <a:prstGeom prst="rect">
            <a:avLst/>
          </a:prstGeom>
          <a:noFill/>
        </p:spPr>
        <p:txBody>
          <a:bodyPr wrap="square" rtlCol="0">
            <a:spAutoFit/>
          </a:bodyPr>
          <a:lstStyle/>
          <a:p>
            <a:pPr marL="457200" indent="-457200" algn="l">
              <a:buFont typeface="Arial" panose="020B0604020202020204" pitchFamily="34" charset="0"/>
              <a:buChar char="•"/>
            </a:pPr>
            <a:r>
              <a:rPr lang="en-US" sz="2800" b="1" dirty="0">
                <a:solidFill>
                  <a:srgbClr val="000000"/>
                </a:solidFill>
                <a:cs typeface="Arial" panose="020B0604020202020204" pitchFamily="34" charset="0"/>
              </a:rPr>
              <a:t>Casualties in Ukraine from May– August 2016</a:t>
            </a:r>
          </a:p>
          <a:p>
            <a:pPr marL="457200" indent="-457200" algn="l">
              <a:buFont typeface="Arial" panose="020B0604020202020204" pitchFamily="34" charset="0"/>
              <a:buChar char="•"/>
            </a:pPr>
            <a:r>
              <a:rPr lang="en-US" sz="2800" b="1" i="0" u="none" strike="noStrike" baseline="0" dirty="0">
                <a:solidFill>
                  <a:srgbClr val="000000"/>
                </a:solidFill>
                <a:cs typeface="Arial" panose="020B0604020202020204" pitchFamily="34" charset="0"/>
              </a:rPr>
              <a:t>102 tourniquets on 95 limbs</a:t>
            </a:r>
          </a:p>
          <a:p>
            <a:pPr marL="457200" indent="-457200" algn="l">
              <a:buFont typeface="Arial" panose="020B0604020202020204" pitchFamily="34" charset="0"/>
              <a:buChar char="•"/>
            </a:pPr>
            <a:r>
              <a:rPr lang="en-US" sz="2800" b="1" i="0" u="sng" strike="noStrike" baseline="0" dirty="0">
                <a:solidFill>
                  <a:srgbClr val="FF0000"/>
                </a:solidFill>
                <a:cs typeface="Arial" panose="020B0604020202020204" pitchFamily="34" charset="0"/>
              </a:rPr>
              <a:t>75%</a:t>
            </a:r>
            <a:r>
              <a:rPr lang="en-US" sz="2800" b="1" i="0" u="none" strike="noStrike" baseline="0" dirty="0">
                <a:solidFill>
                  <a:srgbClr val="FF0000"/>
                </a:solidFill>
                <a:cs typeface="Arial" panose="020B0604020202020204" pitchFamily="34" charset="0"/>
              </a:rPr>
              <a:t> of the tourniquets applied were found </a:t>
            </a:r>
            <a:r>
              <a:rPr lang="en-US" sz="2800" b="1" i="0" u="sng" strike="noStrike" baseline="0" dirty="0">
                <a:solidFill>
                  <a:srgbClr val="FF0000"/>
                </a:solidFill>
                <a:cs typeface="Arial" panose="020B0604020202020204" pitchFamily="34" charset="0"/>
              </a:rPr>
              <a:t>not</a:t>
            </a:r>
            <a:r>
              <a:rPr lang="en-US" sz="2800" b="1" i="0" u="none" strike="noStrike" baseline="0" dirty="0">
                <a:solidFill>
                  <a:srgbClr val="FF0000"/>
                </a:solidFill>
                <a:cs typeface="Arial" panose="020B0604020202020204" pitchFamily="34" charset="0"/>
              </a:rPr>
              <a:t> to have been medically indicated </a:t>
            </a:r>
          </a:p>
          <a:p>
            <a:pPr algn="l"/>
            <a:endParaRPr lang="en-US" sz="2800" b="1" dirty="0">
              <a:solidFill>
                <a:srgbClr val="000000"/>
              </a:solidFill>
              <a:cs typeface="Arial" panose="020B0604020202020204" pitchFamily="34" charset="0"/>
            </a:endParaRPr>
          </a:p>
        </p:txBody>
      </p:sp>
      <p:pic>
        <p:nvPicPr>
          <p:cNvPr id="4" name="Picture 3">
            <a:extLst>
              <a:ext uri="{FF2B5EF4-FFF2-40B4-BE49-F238E27FC236}">
                <a16:creationId xmlns:a16="http://schemas.microsoft.com/office/drawing/2014/main" id="{AA8624C8-1CB5-DD46-C3C3-D9DACE1ED5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28800"/>
            <a:ext cx="8114926" cy="1182650"/>
          </a:xfrm>
          <a:prstGeom prst="rect">
            <a:avLst/>
          </a:prstGeom>
          <a:ln w="28575">
            <a:solidFill>
              <a:schemeClr val="tx1"/>
            </a:solidFill>
          </a:ln>
        </p:spPr>
      </p:pic>
      <p:sp>
        <p:nvSpPr>
          <p:cNvPr id="5" name="TextBox 4">
            <a:extLst>
              <a:ext uri="{FF2B5EF4-FFF2-40B4-BE49-F238E27FC236}">
                <a16:creationId xmlns:a16="http://schemas.microsoft.com/office/drawing/2014/main" id="{CB79B3E1-AB0E-7826-E8FE-7B4C0322ACE0}"/>
              </a:ext>
            </a:extLst>
          </p:cNvPr>
          <p:cNvSpPr txBox="1"/>
          <p:nvPr/>
        </p:nvSpPr>
        <p:spPr>
          <a:xfrm>
            <a:off x="4953000" y="6172200"/>
            <a:ext cx="2881308" cy="400110"/>
          </a:xfrm>
          <a:prstGeom prst="rect">
            <a:avLst/>
          </a:prstGeom>
          <a:noFill/>
        </p:spPr>
        <p:txBody>
          <a:bodyPr wrap="square" rtlCol="0">
            <a:spAutoFit/>
          </a:bodyPr>
          <a:lstStyle/>
          <a:p>
            <a:r>
              <a:rPr lang="en-US" sz="2000" b="1" i="1" dirty="0"/>
              <a:t>Military Medicine 2022</a:t>
            </a:r>
          </a:p>
        </p:txBody>
      </p:sp>
    </p:spTree>
    <p:extLst>
      <p:ext uri="{BB962C8B-B14F-4D97-AF65-F5344CB8AC3E}">
        <p14:creationId xmlns:p14="http://schemas.microsoft.com/office/powerpoint/2010/main" val="276998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8</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8</a:t>
            </a:fld>
            <a:endParaRPr lang="en-US" sz="1400"/>
          </a:p>
        </p:txBody>
      </p:sp>
      <p:sp>
        <p:nvSpPr>
          <p:cNvPr id="760836" name="Rectangle 2"/>
          <p:cNvSpPr>
            <a:spLocks noGrp="1" noChangeArrowheads="1"/>
          </p:cNvSpPr>
          <p:nvPr>
            <p:ph type="title" idx="4294967295"/>
          </p:nvPr>
        </p:nvSpPr>
        <p:spPr>
          <a:xfrm>
            <a:off x="1066800" y="228600"/>
            <a:ext cx="7772400" cy="1143000"/>
          </a:xfrm>
        </p:spPr>
        <p:txBody>
          <a:bodyPr/>
          <a:lstStyle/>
          <a:p>
            <a:pPr eaLnBrk="1" hangingPunct="1"/>
            <a:r>
              <a:rPr lang="en-US" b="1" dirty="0"/>
              <a:t> Tourniquet Use In Ukraine</a:t>
            </a:r>
            <a:br>
              <a:rPr lang="en-US" b="1" dirty="0"/>
            </a:br>
            <a:r>
              <a:rPr lang="en-US" b="1" dirty="0"/>
              <a:t>(Present Conflict)</a:t>
            </a:r>
            <a:endParaRPr lang="en-US" sz="4400" b="1" dirty="0"/>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TextBox 1">
            <a:extLst>
              <a:ext uri="{FF2B5EF4-FFF2-40B4-BE49-F238E27FC236}">
                <a16:creationId xmlns:a16="http://schemas.microsoft.com/office/drawing/2014/main" id="{DBA2F6FE-37A2-26D2-53E2-8E3310C202C6}"/>
              </a:ext>
            </a:extLst>
          </p:cNvPr>
          <p:cNvSpPr txBox="1"/>
          <p:nvPr/>
        </p:nvSpPr>
        <p:spPr>
          <a:xfrm>
            <a:off x="304800" y="1905000"/>
            <a:ext cx="8681720" cy="4770537"/>
          </a:xfrm>
          <a:prstGeom prst="rect">
            <a:avLst/>
          </a:prstGeom>
          <a:noFill/>
        </p:spPr>
        <p:txBody>
          <a:bodyPr wrap="square" rtlCol="0">
            <a:spAutoFit/>
          </a:bodyPr>
          <a:lstStyle/>
          <a:p>
            <a:pPr algn="l">
              <a:buFontTx/>
              <a:buChar char="-"/>
            </a:pPr>
            <a:r>
              <a:rPr lang="en-US" sz="2400" b="1" dirty="0"/>
              <a:t> Prolonged evacuation times    </a:t>
            </a:r>
          </a:p>
          <a:p>
            <a:pPr marL="457200" lvl="2" algn="l"/>
            <a:r>
              <a:rPr lang="en-US" sz="2400" b="1" dirty="0">
                <a:solidFill>
                  <a:srgbClr val="FF0000"/>
                </a:solidFill>
              </a:rPr>
              <a:t>Lack of air superiority and medics; drones</a:t>
            </a:r>
          </a:p>
          <a:p>
            <a:pPr algn="l">
              <a:buFontTx/>
              <a:buChar char="-"/>
            </a:pPr>
            <a:r>
              <a:rPr lang="en-US" sz="2400" b="1" dirty="0"/>
              <a:t> Numerous anecdotal examples of prolonged tourniquet</a:t>
            </a:r>
          </a:p>
          <a:p>
            <a:pPr algn="l"/>
            <a:r>
              <a:rPr lang="en-US" sz="2400" b="1" dirty="0"/>
              <a:t>      application times (&gt;6 hours)</a:t>
            </a:r>
          </a:p>
          <a:p>
            <a:pPr algn="l">
              <a:buFontTx/>
              <a:buChar char="-"/>
            </a:pPr>
            <a:r>
              <a:rPr lang="en-US" sz="2400" b="1" dirty="0"/>
              <a:t> Significant morbidity - including amputations and Acute </a:t>
            </a:r>
          </a:p>
          <a:p>
            <a:pPr algn="l"/>
            <a:r>
              <a:rPr lang="en-US" sz="2400" b="1" dirty="0"/>
              <a:t>      Kidney Injury (AKI) - as a result </a:t>
            </a:r>
          </a:p>
          <a:p>
            <a:pPr algn="l">
              <a:buFontTx/>
              <a:buChar char="-"/>
            </a:pPr>
            <a:endParaRPr lang="en-US" sz="2000" dirty="0"/>
          </a:p>
          <a:p>
            <a:pPr algn="l"/>
            <a:r>
              <a:rPr lang="en-US" sz="2000" b="1" i="1" dirty="0"/>
              <a:t>“Because of operational security issues surrounding casualty numbers and outcomes, summary data are not available describing numbers of patients, extremity injuries, tourniquet application, and outcomes across the Ukrainian theater. However, multiple frontline medical personnel have relayed these observations (authors </a:t>
            </a:r>
            <a:r>
              <a:rPr lang="en-US" sz="2000" b="1" i="1" dirty="0" err="1"/>
              <a:t>O.Le</a:t>
            </a:r>
            <a:r>
              <a:rPr lang="en-US" sz="2000" b="1" i="1" dirty="0"/>
              <a:t>., A.M., G.B., O.D., and </a:t>
            </a:r>
            <a:r>
              <a:rPr lang="en-US" sz="2000" b="1" i="1" dirty="0" err="1"/>
              <a:t>O.Li</a:t>
            </a:r>
            <a:r>
              <a:rPr lang="en-US" sz="2000" b="1" i="1" dirty="0"/>
              <a:t>.).”</a:t>
            </a:r>
          </a:p>
          <a:p>
            <a:pPr algn="l"/>
            <a:endParaRPr lang="en-US" sz="2000" b="1" i="1" dirty="0">
              <a:solidFill>
                <a:srgbClr val="000000"/>
              </a:solidFill>
              <a:cs typeface="Arial" panose="020B0604020202020204" pitchFamily="34" charset="0"/>
            </a:endParaRPr>
          </a:p>
        </p:txBody>
      </p:sp>
      <p:sp>
        <p:nvSpPr>
          <p:cNvPr id="5" name="TextBox 4">
            <a:extLst>
              <a:ext uri="{FF2B5EF4-FFF2-40B4-BE49-F238E27FC236}">
                <a16:creationId xmlns:a16="http://schemas.microsoft.com/office/drawing/2014/main" id="{CB79B3E1-AB0E-7826-E8FE-7B4C0322ACE0}"/>
              </a:ext>
            </a:extLst>
          </p:cNvPr>
          <p:cNvSpPr txBox="1"/>
          <p:nvPr/>
        </p:nvSpPr>
        <p:spPr>
          <a:xfrm>
            <a:off x="4800600" y="6073914"/>
            <a:ext cx="2881308" cy="707886"/>
          </a:xfrm>
          <a:prstGeom prst="rect">
            <a:avLst/>
          </a:prstGeom>
          <a:noFill/>
        </p:spPr>
        <p:txBody>
          <a:bodyPr wrap="square" rtlCol="0">
            <a:spAutoFit/>
          </a:bodyPr>
          <a:lstStyle/>
          <a:p>
            <a:r>
              <a:rPr lang="en-US" sz="2000" b="1" i="1" dirty="0"/>
              <a:t>  Holcomb </a:t>
            </a:r>
          </a:p>
          <a:p>
            <a:r>
              <a:rPr lang="en-US" sz="2000" b="1" i="1" dirty="0"/>
              <a:t>JTACS 2023 </a:t>
            </a:r>
          </a:p>
        </p:txBody>
      </p:sp>
    </p:spTree>
    <p:extLst>
      <p:ext uri="{BB962C8B-B14F-4D97-AF65-F5344CB8AC3E}">
        <p14:creationId xmlns:p14="http://schemas.microsoft.com/office/powerpoint/2010/main" val="2769987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41F22AD4-4B4E-4144-B06F-713FB288D29F}" type="slidenum">
              <a:rPr lang="en-US" sz="1400"/>
              <a:pPr algn="r"/>
              <a:t>9</a:t>
            </a:fld>
            <a:endParaRPr lang="en-US" sz="1400"/>
          </a:p>
        </p:txBody>
      </p:sp>
      <p:sp>
        <p:nvSpPr>
          <p:cNvPr id="76083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51DFDE19-7FC7-4B60-B2BC-5C9B242FC8A3}" type="slidenum">
              <a:rPr lang="en-US" sz="1400"/>
              <a:pPr algn="r"/>
              <a:t>9</a:t>
            </a:fld>
            <a:endParaRPr lang="en-US" sz="1400"/>
          </a:p>
        </p:txBody>
      </p:sp>
      <p:sp>
        <p:nvSpPr>
          <p:cNvPr id="760836" name="Rectangle 2"/>
          <p:cNvSpPr>
            <a:spLocks noGrp="1" noChangeArrowheads="1"/>
          </p:cNvSpPr>
          <p:nvPr>
            <p:ph type="title" idx="4294967295"/>
          </p:nvPr>
        </p:nvSpPr>
        <p:spPr>
          <a:xfrm>
            <a:off x="1219200" y="0"/>
            <a:ext cx="7772400" cy="1143000"/>
          </a:xfrm>
        </p:spPr>
        <p:txBody>
          <a:bodyPr/>
          <a:lstStyle/>
          <a:p>
            <a:pPr eaLnBrk="1" hangingPunct="1"/>
            <a:r>
              <a:rPr lang="en-US" b="1" dirty="0"/>
              <a:t> </a:t>
            </a:r>
            <a:r>
              <a:rPr lang="en-US" sz="4000" b="1" dirty="0"/>
              <a:t>Rethinking TQ Conversion</a:t>
            </a:r>
            <a:br>
              <a:rPr lang="en-US" sz="4000" b="1" dirty="0"/>
            </a:br>
            <a:r>
              <a:rPr lang="en-US" sz="4000" b="1" dirty="0"/>
              <a:t>Holcomb et al – JTACS 2023 </a:t>
            </a:r>
          </a:p>
        </p:txBody>
      </p:sp>
      <p:sp>
        <p:nvSpPr>
          <p:cNvPr id="760838"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2" name="TextBox 1">
            <a:extLst>
              <a:ext uri="{FF2B5EF4-FFF2-40B4-BE49-F238E27FC236}">
                <a16:creationId xmlns:a16="http://schemas.microsoft.com/office/drawing/2014/main" id="{DBA2F6FE-37A2-26D2-53E2-8E3310C202C6}"/>
              </a:ext>
            </a:extLst>
          </p:cNvPr>
          <p:cNvSpPr txBox="1"/>
          <p:nvPr/>
        </p:nvSpPr>
        <p:spPr>
          <a:xfrm>
            <a:off x="2895600" y="1295400"/>
            <a:ext cx="7162800" cy="5539978"/>
          </a:xfrm>
          <a:prstGeom prst="rect">
            <a:avLst/>
          </a:prstGeom>
          <a:noFill/>
        </p:spPr>
        <p:txBody>
          <a:bodyPr wrap="square" rtlCol="0">
            <a:spAutoFit/>
          </a:bodyPr>
          <a:lstStyle/>
          <a:p>
            <a:pPr algn="l"/>
            <a:r>
              <a:rPr lang="en-US" sz="2400" b="1" i="0" u="sng" strike="noStrike" baseline="0" dirty="0">
                <a:solidFill>
                  <a:srgbClr val="000000"/>
                </a:solidFill>
                <a:cs typeface="Arial" panose="020B0604020202020204" pitchFamily="34" charset="0"/>
              </a:rPr>
              <a:t>Arm Lost to Tourniquet Ischemia</a:t>
            </a:r>
          </a:p>
          <a:p>
            <a:pPr algn="l"/>
            <a:r>
              <a:rPr lang="en-US" sz="2200" dirty="0"/>
              <a:t>- </a:t>
            </a:r>
            <a:r>
              <a:rPr lang="en-US" sz="2200" u="sng" dirty="0"/>
              <a:t>Only wound was minor fragment injury of the </a:t>
            </a:r>
          </a:p>
          <a:p>
            <a:pPr algn="l"/>
            <a:r>
              <a:rPr lang="en-US" sz="2200" dirty="0"/>
              <a:t>     </a:t>
            </a:r>
            <a:r>
              <a:rPr lang="en-US" sz="2200" u="sng" dirty="0"/>
              <a:t>soft tissues of the back surface of the right</a:t>
            </a:r>
          </a:p>
          <a:p>
            <a:pPr algn="l"/>
            <a:r>
              <a:rPr lang="en-US" sz="2200" dirty="0"/>
              <a:t>     </a:t>
            </a:r>
            <a:r>
              <a:rPr lang="en-US" sz="2200" u="sng" dirty="0"/>
              <a:t>forearm </a:t>
            </a:r>
            <a:r>
              <a:rPr lang="en-US" sz="2200" b="1" u="sng" dirty="0"/>
              <a:t>(under the gauze dressing)</a:t>
            </a:r>
            <a:r>
              <a:rPr lang="en-US" sz="2200" u="sng" dirty="0"/>
              <a:t>.</a:t>
            </a:r>
            <a:r>
              <a:rPr lang="en-US" sz="2200" dirty="0"/>
              <a:t> </a:t>
            </a:r>
          </a:p>
          <a:p>
            <a:pPr algn="l"/>
            <a:r>
              <a:rPr lang="en-US" sz="2200" dirty="0"/>
              <a:t>- Tourniquets applied around 11:00 AM. </a:t>
            </a:r>
          </a:p>
          <a:p>
            <a:pPr algn="l"/>
            <a:r>
              <a:rPr lang="en-US" sz="2200" dirty="0"/>
              <a:t>- No qualified medic nearby.</a:t>
            </a:r>
          </a:p>
          <a:p>
            <a:pPr algn="l"/>
            <a:r>
              <a:rPr lang="en-US" sz="2200" dirty="0"/>
              <a:t>- Daytime evacuation impossible due to heavy </a:t>
            </a:r>
          </a:p>
          <a:p>
            <a:pPr algn="l"/>
            <a:r>
              <a:rPr lang="en-US" sz="2200" dirty="0"/>
              <a:t>     artillery shelling - casualty arrived to </a:t>
            </a:r>
          </a:p>
          <a:p>
            <a:pPr algn="l"/>
            <a:r>
              <a:rPr lang="en-US" sz="2200" dirty="0"/>
              <a:t>     the stabilization point at 10:30 PM (11.5 hours</a:t>
            </a:r>
          </a:p>
          <a:p>
            <a:pPr algn="l"/>
            <a:r>
              <a:rPr lang="en-US" sz="2200" dirty="0"/>
              <a:t>     tourniquet time). </a:t>
            </a:r>
          </a:p>
          <a:p>
            <a:pPr algn="l"/>
            <a:r>
              <a:rPr lang="en-US" sz="2200" dirty="0"/>
              <a:t>- No massive bleeding on tourniquet release.</a:t>
            </a:r>
          </a:p>
          <a:p>
            <a:pPr algn="l"/>
            <a:r>
              <a:rPr lang="en-US" sz="2200" dirty="0"/>
              <a:t>- Patient was stable, awake and alert. </a:t>
            </a:r>
          </a:p>
          <a:p>
            <a:pPr algn="l"/>
            <a:r>
              <a:rPr lang="en-US" sz="2200" dirty="0"/>
              <a:t>- No other injuries. </a:t>
            </a:r>
          </a:p>
          <a:p>
            <a:pPr algn="l"/>
            <a:r>
              <a:rPr lang="en-US" sz="2200" dirty="0"/>
              <a:t>- The right upper limb was cold with no distal </a:t>
            </a:r>
          </a:p>
          <a:p>
            <a:pPr algn="l"/>
            <a:r>
              <a:rPr lang="en-US" sz="2200" dirty="0"/>
              <a:t>     pulse, no sensation and no movement.</a:t>
            </a:r>
          </a:p>
          <a:p>
            <a:pPr algn="l"/>
            <a:r>
              <a:rPr lang="en-US" sz="2200" dirty="0"/>
              <a:t>- </a:t>
            </a:r>
            <a:r>
              <a:rPr lang="en-US" sz="2200" b="1" u="sng" dirty="0"/>
              <a:t>Arm had to be amputated</a:t>
            </a:r>
            <a:r>
              <a:rPr lang="en-US" sz="2200" dirty="0"/>
              <a:t> </a:t>
            </a:r>
            <a:endParaRPr lang="en-US" sz="2200" b="1" dirty="0">
              <a:solidFill>
                <a:srgbClr val="000000"/>
              </a:solidFill>
              <a:cs typeface="Arial" panose="020B0604020202020204" pitchFamily="34" charset="0"/>
            </a:endParaRPr>
          </a:p>
        </p:txBody>
      </p:sp>
      <p:pic>
        <p:nvPicPr>
          <p:cNvPr id="7" name="Picture 6" descr="TQT Holcomp Photo fm Paper.jpg"/>
          <p:cNvPicPr>
            <a:picLocks noChangeAspect="1"/>
          </p:cNvPicPr>
          <p:nvPr/>
        </p:nvPicPr>
        <p:blipFill>
          <a:blip r:embed="rId3" cstate="print"/>
          <a:stretch>
            <a:fillRect/>
          </a:stretch>
        </p:blipFill>
        <p:spPr>
          <a:xfrm>
            <a:off x="33910" y="1447800"/>
            <a:ext cx="2556890" cy="5348287"/>
          </a:xfrm>
          <a:prstGeom prst="rect">
            <a:avLst/>
          </a:prstGeom>
          <a:ln w="31750">
            <a:solidFill>
              <a:schemeClr val="tx1"/>
            </a:solidFill>
          </a:ln>
        </p:spPr>
      </p:pic>
    </p:spTree>
    <p:extLst>
      <p:ext uri="{BB962C8B-B14F-4D97-AF65-F5344CB8AC3E}">
        <p14:creationId xmlns:p14="http://schemas.microsoft.com/office/powerpoint/2010/main" val="371041750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3300">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3300">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28312</TotalTime>
  <Words>2632</Words>
  <Application>Microsoft Office PowerPoint</Application>
  <PresentationFormat>On-screen Show (4:3)</PresentationFormat>
  <Paragraphs>537</Paragraphs>
  <Slides>54</Slides>
  <Notes>48</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Courier New</vt:lpstr>
      <vt:lpstr>Times New Roman</vt:lpstr>
      <vt:lpstr>Wingdings</vt:lpstr>
      <vt:lpstr>Default Design</vt:lpstr>
      <vt:lpstr>PowerPoint Presentation</vt:lpstr>
      <vt:lpstr>PowerPoint Presentation</vt:lpstr>
      <vt:lpstr> Bottom Line Up Front</vt:lpstr>
      <vt:lpstr> US Military Tourniquet Use in Afghanistan and Iraq</vt:lpstr>
      <vt:lpstr> Tourniquet Use: 2024</vt:lpstr>
      <vt:lpstr>  Tourniquets Applied that Were Not Medically Indicated </vt:lpstr>
      <vt:lpstr> Tourniquet Use In Ukraine (2016)</vt:lpstr>
      <vt:lpstr> Tourniquet Use In Ukraine (Present Conflict)</vt:lpstr>
      <vt:lpstr> Rethinking TQ Conversion Holcomb et al – JTACS 2023 </vt:lpstr>
      <vt:lpstr> Ukraine TCCC Training</vt:lpstr>
      <vt:lpstr> Beyond Ukraine</vt:lpstr>
      <vt:lpstr> Tourniquets and Limb Survival</vt:lpstr>
      <vt:lpstr>PowerPoint Presentation</vt:lpstr>
      <vt:lpstr>PowerPoint Presentation</vt:lpstr>
      <vt:lpstr> Recognizing Life-Threatening Extremity Bleeding </vt:lpstr>
      <vt:lpstr> Recognizing Life-Threatening Extremity Bleeding </vt:lpstr>
      <vt:lpstr> Recognizing Life-Threatening Extremity Bleeding: Tactical Field Care and Tactical Evacuation Care</vt:lpstr>
      <vt:lpstr> What New Training Is Needed?</vt:lpstr>
      <vt:lpstr>PowerPoint Presentation</vt:lpstr>
      <vt:lpstr> Recognizing Life-Threatening Extremity Bleeding</vt:lpstr>
      <vt:lpstr>PowerPoint Presentation</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Tourniquet Assessment: Yes or No? </vt:lpstr>
      <vt:lpstr> Reassess, Reassess, Reassess! </vt:lpstr>
      <vt:lpstr> Tourniquet Terminology</vt:lpstr>
      <vt:lpstr>PowerPoint Presentation</vt:lpstr>
      <vt:lpstr> Who Should Do Tourniquet Reassessments/Conversions?</vt:lpstr>
      <vt:lpstr> Training for Whoever Is Going to Do Tourniquet Reassessments</vt:lpstr>
      <vt:lpstr> LEADERSHIP </vt:lpstr>
      <vt:lpstr>PowerPoint Presentation</vt:lpstr>
      <vt:lpstr> Answer Key For the Previous  25 Cases (slides 22 - 46)  </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Lorraine</dc:creator>
  <cp:lastModifiedBy>Deborah Butler</cp:lastModifiedBy>
  <cp:revision>2122</cp:revision>
  <dcterms:created xsi:type="dcterms:W3CDTF">2005-05-08T17:05:48Z</dcterms:created>
  <dcterms:modified xsi:type="dcterms:W3CDTF">2024-11-07T20:15:00Z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2307591</vt:lpwstr>
  </property>
  <property fmtid="{D5CDD505-2E9C-101B-9397-08002B2CF9AE}" pid="3" name="NXPowerLiteSettings">
    <vt:lpwstr>F7000400038000</vt:lpwstr>
  </property>
  <property fmtid="{D5CDD505-2E9C-101B-9397-08002B2CF9AE}" pid="4" name="NXPowerLiteVersion">
    <vt:lpwstr>D6.1.2</vt:lpwstr>
  </property>
  <property fmtid="{D5CDD505-2E9C-101B-9397-08002B2CF9AE}" pid="5" name="NXTAG2">
    <vt:lpwstr>0008008e52000000000001023720</vt:lpwstr>
  </property>
</Properties>
</file>